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62" r:id="rId4"/>
    <p:sldId id="256" r:id="rId5"/>
    <p:sldId id="264" r:id="rId6"/>
    <p:sldId id="265" r:id="rId7"/>
    <p:sldId id="261" r:id="rId8"/>
    <p:sldId id="267" r:id="rId9"/>
    <p:sldId id="269" r:id="rId10"/>
    <p:sldId id="268" r:id="rId11"/>
    <p:sldId id="259" r:id="rId12"/>
    <p:sldId id="270" r:id="rId13"/>
    <p:sldId id="257" r:id="rId14"/>
    <p:sldId id="258"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72"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D1665-4B0C-494B-A2C8-6A7BE4309400}"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E0D33-4F67-4646-911B-657A5B76BC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D1665-4B0C-494B-A2C8-6A7BE4309400}"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E0D33-4F67-4646-911B-657A5B76BC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D1665-4B0C-494B-A2C8-6A7BE4309400}"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E0D33-4F67-4646-911B-657A5B76BC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D1665-4B0C-494B-A2C8-6A7BE4309400}"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E0D33-4F67-4646-911B-657A5B76BC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D1665-4B0C-494B-A2C8-6A7BE4309400}" type="datetimeFigureOut">
              <a:rPr lang="en-US" smtClean="0"/>
              <a:pPr/>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E0D33-4F67-4646-911B-657A5B76BC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6D1665-4B0C-494B-A2C8-6A7BE4309400}"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E0D33-4F67-4646-911B-657A5B76BC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6D1665-4B0C-494B-A2C8-6A7BE4309400}" type="datetimeFigureOut">
              <a:rPr lang="en-US" smtClean="0"/>
              <a:pPr/>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9E0D33-4F67-4646-911B-657A5B76BC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D1665-4B0C-494B-A2C8-6A7BE4309400}" type="datetimeFigureOut">
              <a:rPr lang="en-US" smtClean="0"/>
              <a:pPr/>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9E0D33-4F67-4646-911B-657A5B76BC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D1665-4B0C-494B-A2C8-6A7BE4309400}" type="datetimeFigureOut">
              <a:rPr lang="en-US" smtClean="0"/>
              <a:pPr/>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9E0D33-4F67-4646-911B-657A5B76BC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D1665-4B0C-494B-A2C8-6A7BE4309400}"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E0D33-4F67-4646-911B-657A5B76BC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D1665-4B0C-494B-A2C8-6A7BE4309400}" type="datetimeFigureOut">
              <a:rPr lang="en-US" smtClean="0"/>
              <a:pPr/>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E0D33-4F67-4646-911B-657A5B76BC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D1665-4B0C-494B-A2C8-6A7BE4309400}" type="datetimeFigureOut">
              <a:rPr lang="en-US" smtClean="0"/>
              <a:pPr/>
              <a:t>10/2/2014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E0D33-4F67-4646-911B-657A5B76BC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4572000" cy="2895600"/>
          </a:xfrm>
        </p:spPr>
        <p:txBody>
          <a:bodyPr>
            <a:noAutofit/>
          </a:bodyPr>
          <a:lstStyle/>
          <a:p>
            <a:r>
              <a:rPr lang="en-US" sz="5400" dirty="0" smtClean="0">
                <a:latin typeface="Garamond" panose="02020404030301010803" pitchFamily="18" charset="0"/>
              </a:rPr>
              <a:t>The Growth of Populism</a:t>
            </a:r>
            <a:endParaRPr lang="en-US" sz="5400" dirty="0">
              <a:latin typeface="Garamond" panose="02020404030301010803" pitchFamily="18" charset="0"/>
            </a:endParaRPr>
          </a:p>
        </p:txBody>
      </p:sp>
      <p:sp>
        <p:nvSpPr>
          <p:cNvPr id="3" name="Subtitle 2"/>
          <p:cNvSpPr>
            <a:spLocks noGrp="1"/>
          </p:cNvSpPr>
          <p:nvPr>
            <p:ph type="subTitle" idx="1"/>
          </p:nvPr>
        </p:nvSpPr>
        <p:spPr>
          <a:xfrm>
            <a:off x="0" y="3657600"/>
            <a:ext cx="4572000" cy="2514600"/>
          </a:xfrm>
        </p:spPr>
        <p:txBody>
          <a:bodyPr/>
          <a:lstStyle/>
          <a:p>
            <a:r>
              <a:rPr lang="en-US" dirty="0" smtClean="0">
                <a:solidFill>
                  <a:schemeClr val="tx2"/>
                </a:solidFill>
                <a:latin typeface="Garamond" panose="02020404030301010803" pitchFamily="18" charset="0"/>
              </a:rPr>
              <a:t>Big Business Faces a Challenge</a:t>
            </a:r>
            <a:endParaRPr lang="en-US" dirty="0">
              <a:solidFill>
                <a:schemeClr val="tx2"/>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12"/>
            <a:ext cx="4551528" cy="6804760"/>
          </a:xfrm>
          <a:prstGeom prst="rect">
            <a:avLst/>
          </a:prstGeom>
        </p:spPr>
      </p:pic>
    </p:spTree>
    <p:extLst>
      <p:ext uri="{BB962C8B-B14F-4D97-AF65-F5344CB8AC3E}">
        <p14:creationId xmlns:p14="http://schemas.microsoft.com/office/powerpoint/2010/main" val="133578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1000" y="152400"/>
            <a:ext cx="85344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Growth of </a:t>
            </a:r>
            <a:r>
              <a:rPr kumimoji="0" lang="en-US" sz="4400" b="0" i="0" u="none" strike="noStrike" kern="1200" cap="none" spc="0" normalizeH="0" baseline="0" noProof="0" dirty="0" smtClean="0">
                <a:ln>
                  <a:noFill/>
                </a:ln>
                <a:solidFill>
                  <a:schemeClr val="tx1"/>
                </a:solidFill>
                <a:effectLst/>
                <a:uLnTx/>
                <a:uFillTx/>
                <a:latin typeface="+mn-lt"/>
                <a:ea typeface="+mn-ea"/>
                <a:cs typeface="+mn-cs"/>
              </a:rPr>
              <a:t>Populism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Oval 16"/>
          <p:cNvSpPr/>
          <p:nvPr/>
        </p:nvSpPr>
        <p:spPr>
          <a:xfrm>
            <a:off x="228600" y="2438400"/>
            <a:ext cx="1371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Grange</a:t>
            </a:r>
            <a:endParaRPr lang="en-US" sz="2000" b="1" dirty="0">
              <a:solidFill>
                <a:schemeClr val="tx1"/>
              </a:solidFill>
            </a:endParaRPr>
          </a:p>
        </p:txBody>
      </p:sp>
      <p:sp>
        <p:nvSpPr>
          <p:cNvPr id="18" name="Oval 17"/>
          <p:cNvSpPr/>
          <p:nvPr/>
        </p:nvSpPr>
        <p:spPr>
          <a:xfrm>
            <a:off x="762000" y="4267200"/>
            <a:ext cx="16764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Farmers’ Alliances</a:t>
            </a:r>
            <a:endParaRPr lang="en-US" sz="2000" b="1" dirty="0">
              <a:solidFill>
                <a:schemeClr val="tx1"/>
              </a:solidFill>
            </a:endParaRPr>
          </a:p>
        </p:txBody>
      </p:sp>
      <p:sp>
        <p:nvSpPr>
          <p:cNvPr id="19" name="Oval 18"/>
          <p:cNvSpPr/>
          <p:nvPr/>
        </p:nvSpPr>
        <p:spPr>
          <a:xfrm>
            <a:off x="2590800" y="2438400"/>
            <a:ext cx="19050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Greenback Parties</a:t>
            </a:r>
            <a:endParaRPr lang="en-US" sz="2000" b="1" dirty="0">
              <a:solidFill>
                <a:schemeClr val="tx1"/>
              </a:solidFill>
            </a:endParaRPr>
          </a:p>
        </p:txBody>
      </p:sp>
      <p:sp>
        <p:nvSpPr>
          <p:cNvPr id="20" name="Oval 19"/>
          <p:cNvSpPr/>
          <p:nvPr/>
        </p:nvSpPr>
        <p:spPr>
          <a:xfrm>
            <a:off x="3352800" y="4800600"/>
            <a:ext cx="22860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Populist Party</a:t>
            </a:r>
          </a:p>
          <a:p>
            <a:pPr algn="ctr"/>
            <a:r>
              <a:rPr lang="en-US" sz="2000" b="1" dirty="0" smtClean="0">
                <a:solidFill>
                  <a:schemeClr val="tx1"/>
                </a:solidFill>
              </a:rPr>
              <a:t>(1892)</a:t>
            </a:r>
            <a:endParaRPr lang="en-US" sz="2000" b="1" dirty="0">
              <a:solidFill>
                <a:schemeClr val="tx1"/>
              </a:solidFill>
            </a:endParaRPr>
          </a:p>
        </p:txBody>
      </p:sp>
      <p:sp>
        <p:nvSpPr>
          <p:cNvPr id="23" name="TextBox 22"/>
          <p:cNvSpPr txBox="1"/>
          <p:nvPr/>
        </p:nvSpPr>
        <p:spPr>
          <a:xfrm>
            <a:off x="-1" y="933215"/>
            <a:ext cx="9118979" cy="1200329"/>
          </a:xfrm>
          <a:prstGeom prst="rect">
            <a:avLst/>
          </a:prstGeom>
          <a:noFill/>
        </p:spPr>
        <p:txBody>
          <a:bodyPr wrap="square" rtlCol="0">
            <a:spAutoFit/>
          </a:bodyPr>
          <a:lstStyle/>
          <a:p>
            <a:pPr algn="ctr"/>
            <a:r>
              <a:rPr lang="en-US" sz="2400" dirty="0" smtClean="0"/>
              <a:t>Eventually, farmers joined </a:t>
            </a:r>
            <a:r>
              <a:rPr lang="en-US" sz="2400" u="sng" dirty="0" smtClean="0"/>
              <a:t>other workers </a:t>
            </a:r>
            <a:r>
              <a:rPr lang="en-US" sz="2400" dirty="0" smtClean="0"/>
              <a:t>and formed the </a:t>
            </a:r>
            <a:r>
              <a:rPr lang="en-US" sz="2400" u="sng" dirty="0" smtClean="0"/>
              <a:t>People’s</a:t>
            </a:r>
            <a:r>
              <a:rPr lang="en-US" sz="2400" dirty="0" smtClean="0"/>
              <a:t> (or Populist) </a:t>
            </a:r>
            <a:r>
              <a:rPr lang="en-US" sz="2400" u="sng" dirty="0" smtClean="0"/>
              <a:t>Party</a:t>
            </a:r>
            <a:r>
              <a:rPr lang="en-US" sz="2400" dirty="0" smtClean="0"/>
              <a:t>.  This party wanted the government to </a:t>
            </a:r>
            <a:r>
              <a:rPr lang="en-US" sz="2400" u="sng" dirty="0" smtClean="0"/>
              <a:t>make many changes</a:t>
            </a:r>
            <a:r>
              <a:rPr lang="en-US" sz="2400" dirty="0" smtClean="0"/>
              <a:t>.  They ran their own candidate for president in </a:t>
            </a:r>
            <a:r>
              <a:rPr lang="en-US" sz="2400" u="sng" dirty="0" smtClean="0"/>
              <a:t>1892</a:t>
            </a:r>
            <a:r>
              <a:rPr lang="en-US" sz="2400" dirty="0" smtClean="0"/>
              <a:t>, but lost.</a:t>
            </a:r>
            <a:endParaRPr lang="en-US" sz="2400" dirty="0"/>
          </a:p>
        </p:txBody>
      </p:sp>
      <p:sp>
        <p:nvSpPr>
          <p:cNvPr id="24" name="Right Arrow 23"/>
          <p:cNvSpPr/>
          <p:nvPr/>
        </p:nvSpPr>
        <p:spPr>
          <a:xfrm rot="4301301">
            <a:off x="617070" y="3678471"/>
            <a:ext cx="10668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8857819">
            <a:off x="1916175" y="3885837"/>
            <a:ext cx="1186406" cy="2913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4535631">
            <a:off x="3353068" y="4198925"/>
            <a:ext cx="1186406" cy="2913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9626" y="2478107"/>
            <a:ext cx="4479353" cy="2217932"/>
          </a:xfrm>
          <a:prstGeom prst="rect">
            <a:avLst/>
          </a:prstGeom>
        </p:spPr>
      </p:pic>
    </p:spTree>
    <p:extLst>
      <p:ext uri="{BB962C8B-B14F-4D97-AF65-F5344CB8AC3E}">
        <p14:creationId xmlns:p14="http://schemas.microsoft.com/office/powerpoint/2010/main" val="141269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1892</a:t>
            </a:r>
            <a:endParaRPr lang="en-US" dirty="0"/>
          </a:p>
        </p:txBody>
      </p:sp>
      <p:pic>
        <p:nvPicPr>
          <p:cNvPr id="4" name="Content Placeholder 3" descr="1892.jpg"/>
          <p:cNvPicPr>
            <a:picLocks noGrp="1" noChangeAspect="1"/>
          </p:cNvPicPr>
          <p:nvPr>
            <p:ph idx="1"/>
          </p:nvPr>
        </p:nvPicPr>
        <p:blipFill>
          <a:blip r:embed="rId2" cstate="print"/>
          <a:stretch>
            <a:fillRect/>
          </a:stretch>
        </p:blipFill>
        <p:spPr>
          <a:xfrm>
            <a:off x="1295399" y="1104646"/>
            <a:ext cx="6574125" cy="4229354"/>
          </a:xfrm>
        </p:spPr>
      </p:pic>
      <p:sp>
        <p:nvSpPr>
          <p:cNvPr id="5" name="TextBox 4"/>
          <p:cNvSpPr txBox="1"/>
          <p:nvPr/>
        </p:nvSpPr>
        <p:spPr>
          <a:xfrm>
            <a:off x="1146746" y="5029200"/>
            <a:ext cx="7997254" cy="1569660"/>
          </a:xfrm>
          <a:prstGeom prst="rect">
            <a:avLst/>
          </a:prstGeom>
          <a:noFill/>
        </p:spPr>
        <p:txBody>
          <a:bodyPr wrap="none" rtlCol="0">
            <a:spAutoFit/>
          </a:bodyPr>
          <a:lstStyle/>
          <a:p>
            <a:r>
              <a:rPr lang="en-US" sz="2400" b="1" dirty="0" smtClean="0"/>
              <a:t>Grover Cleveland – Democrat – 277 Electoral Votes – </a:t>
            </a:r>
            <a:r>
              <a:rPr lang="en-US" sz="3200" b="1" dirty="0" smtClean="0"/>
              <a:t>46%</a:t>
            </a:r>
            <a:r>
              <a:rPr lang="en-US" sz="2400" b="1" dirty="0" smtClean="0"/>
              <a:t> </a:t>
            </a:r>
          </a:p>
          <a:p>
            <a:r>
              <a:rPr lang="en-US" sz="2400" b="1" dirty="0" smtClean="0"/>
              <a:t>Benjamin Harrison – Republican – 145 Electoral Votes – </a:t>
            </a:r>
            <a:r>
              <a:rPr lang="en-US" sz="3200" b="1" dirty="0" smtClean="0"/>
              <a:t>43%</a:t>
            </a:r>
            <a:endParaRPr lang="en-US" sz="2400" b="1" dirty="0" smtClean="0"/>
          </a:p>
          <a:p>
            <a:r>
              <a:rPr lang="en-US" sz="2400" b="1" dirty="0" smtClean="0"/>
              <a:t>James Weaver – Populist – 22 Electoral Votes – </a:t>
            </a:r>
            <a:r>
              <a:rPr lang="en-US" sz="3200" b="1" dirty="0" smtClean="0"/>
              <a:t>9%</a:t>
            </a:r>
            <a:endParaRPr lang="en-US" sz="2400" b="1" dirty="0"/>
          </a:p>
        </p:txBody>
      </p:sp>
      <p:sp>
        <p:nvSpPr>
          <p:cNvPr id="6" name="Rectangle 5"/>
          <p:cNvSpPr/>
          <p:nvPr/>
        </p:nvSpPr>
        <p:spPr>
          <a:xfrm>
            <a:off x="533400" y="5181600"/>
            <a:ext cx="533400" cy="304800"/>
          </a:xfrm>
          <a:prstGeom prst="rect">
            <a:avLst/>
          </a:prstGeom>
          <a:solidFill>
            <a:srgbClr val="1507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5715000"/>
            <a:ext cx="5334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6172200"/>
            <a:ext cx="5334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1000" y="152400"/>
            <a:ext cx="85344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Growth of Populism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Oval 16"/>
          <p:cNvSpPr/>
          <p:nvPr/>
        </p:nvSpPr>
        <p:spPr>
          <a:xfrm>
            <a:off x="228600" y="2438400"/>
            <a:ext cx="1371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Grange</a:t>
            </a:r>
            <a:endParaRPr lang="en-US" sz="2000" b="1" dirty="0">
              <a:solidFill>
                <a:schemeClr val="tx1"/>
              </a:solidFill>
            </a:endParaRPr>
          </a:p>
        </p:txBody>
      </p:sp>
      <p:sp>
        <p:nvSpPr>
          <p:cNvPr id="18" name="Oval 17"/>
          <p:cNvSpPr/>
          <p:nvPr/>
        </p:nvSpPr>
        <p:spPr>
          <a:xfrm>
            <a:off x="762000" y="4267200"/>
            <a:ext cx="16764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Farmers’ Alliances</a:t>
            </a:r>
            <a:endParaRPr lang="en-US" sz="2000" b="1" dirty="0">
              <a:solidFill>
                <a:schemeClr val="tx1"/>
              </a:solidFill>
            </a:endParaRPr>
          </a:p>
        </p:txBody>
      </p:sp>
      <p:sp>
        <p:nvSpPr>
          <p:cNvPr id="19" name="Oval 18"/>
          <p:cNvSpPr/>
          <p:nvPr/>
        </p:nvSpPr>
        <p:spPr>
          <a:xfrm>
            <a:off x="2590800" y="2438400"/>
            <a:ext cx="19050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Greenback Parties</a:t>
            </a:r>
            <a:endParaRPr lang="en-US" sz="2000" b="1" dirty="0">
              <a:solidFill>
                <a:schemeClr val="tx1"/>
              </a:solidFill>
            </a:endParaRPr>
          </a:p>
        </p:txBody>
      </p:sp>
      <p:pic>
        <p:nvPicPr>
          <p:cNvPr id="21" name="Picture 20" descr="Bryan.jpg"/>
          <p:cNvPicPr>
            <a:picLocks noChangeAspect="1"/>
          </p:cNvPicPr>
          <p:nvPr/>
        </p:nvPicPr>
        <p:blipFill>
          <a:blip r:embed="rId2" cstate="print"/>
          <a:stretch>
            <a:fillRect/>
          </a:stretch>
        </p:blipFill>
        <p:spPr>
          <a:xfrm>
            <a:off x="5943600" y="2057400"/>
            <a:ext cx="2895600" cy="3748112"/>
          </a:xfrm>
          <a:prstGeom prst="rect">
            <a:avLst/>
          </a:prstGeom>
        </p:spPr>
      </p:pic>
      <p:sp>
        <p:nvSpPr>
          <p:cNvPr id="20" name="Oval 19"/>
          <p:cNvSpPr/>
          <p:nvPr/>
        </p:nvSpPr>
        <p:spPr>
          <a:xfrm>
            <a:off x="3352800" y="4800600"/>
            <a:ext cx="22860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Populist Party</a:t>
            </a:r>
          </a:p>
          <a:p>
            <a:pPr algn="ctr"/>
            <a:r>
              <a:rPr lang="en-US" sz="2000" b="1" dirty="0" smtClean="0">
                <a:solidFill>
                  <a:schemeClr val="tx1"/>
                </a:solidFill>
              </a:rPr>
              <a:t>(1892)</a:t>
            </a:r>
            <a:endParaRPr lang="en-US" sz="2000" b="1" dirty="0">
              <a:solidFill>
                <a:schemeClr val="tx1"/>
              </a:solidFill>
            </a:endParaRPr>
          </a:p>
        </p:txBody>
      </p:sp>
      <p:sp>
        <p:nvSpPr>
          <p:cNvPr id="23" name="TextBox 22"/>
          <p:cNvSpPr txBox="1"/>
          <p:nvPr/>
        </p:nvSpPr>
        <p:spPr>
          <a:xfrm>
            <a:off x="0" y="789010"/>
            <a:ext cx="9143999" cy="1569660"/>
          </a:xfrm>
          <a:prstGeom prst="rect">
            <a:avLst/>
          </a:prstGeom>
          <a:noFill/>
        </p:spPr>
        <p:txBody>
          <a:bodyPr wrap="square" rtlCol="0">
            <a:spAutoFit/>
          </a:bodyPr>
          <a:lstStyle/>
          <a:p>
            <a:r>
              <a:rPr lang="en-US" sz="2400" dirty="0" smtClean="0"/>
              <a:t>Realizing they would never win as a </a:t>
            </a:r>
            <a:r>
              <a:rPr lang="en-US" sz="2400" u="sng" dirty="0" smtClean="0"/>
              <a:t>third party</a:t>
            </a:r>
            <a:r>
              <a:rPr lang="en-US" sz="2400" dirty="0" smtClean="0"/>
              <a:t>, most populists supported the </a:t>
            </a:r>
            <a:r>
              <a:rPr lang="en-US" sz="2400" u="sng" dirty="0" smtClean="0"/>
              <a:t>Democratic Party </a:t>
            </a:r>
            <a:r>
              <a:rPr lang="en-US" sz="2400" dirty="0" smtClean="0"/>
              <a:t>in the election of </a:t>
            </a:r>
            <a:r>
              <a:rPr lang="en-US" sz="2400" u="sng" dirty="0" smtClean="0"/>
              <a:t>1896</a:t>
            </a:r>
            <a:r>
              <a:rPr lang="en-US" sz="2400" dirty="0" smtClean="0"/>
              <a:t> because their candidate for president – </a:t>
            </a:r>
            <a:r>
              <a:rPr lang="en-US" sz="2400" u="sng" dirty="0" smtClean="0"/>
              <a:t>William Jennings Bryan </a:t>
            </a:r>
            <a:r>
              <a:rPr lang="en-US" sz="2400" dirty="0" smtClean="0"/>
              <a:t>– promised to add </a:t>
            </a:r>
            <a:r>
              <a:rPr lang="en-US" sz="2400" u="sng" dirty="0" smtClean="0"/>
              <a:t>silver</a:t>
            </a:r>
            <a:r>
              <a:rPr lang="en-US" sz="2400" dirty="0" smtClean="0"/>
              <a:t> to the gold supply to help cause inflation.</a:t>
            </a:r>
            <a:endParaRPr lang="en-US" sz="2400" dirty="0"/>
          </a:p>
        </p:txBody>
      </p:sp>
      <p:sp>
        <p:nvSpPr>
          <p:cNvPr id="24" name="Right Arrow 23"/>
          <p:cNvSpPr/>
          <p:nvPr/>
        </p:nvSpPr>
        <p:spPr>
          <a:xfrm rot="4301301">
            <a:off x="617070" y="3678471"/>
            <a:ext cx="10668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8857819">
            <a:off x="1916175" y="3885837"/>
            <a:ext cx="1186406" cy="2913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4535631">
            <a:off x="3353068" y="4198925"/>
            <a:ext cx="1186406" cy="2913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9178504">
            <a:off x="5260045" y="4706227"/>
            <a:ext cx="754337" cy="28416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019800" y="5791200"/>
            <a:ext cx="2752485" cy="707886"/>
          </a:xfrm>
          <a:prstGeom prst="rect">
            <a:avLst/>
          </a:prstGeom>
          <a:noFill/>
        </p:spPr>
        <p:txBody>
          <a:bodyPr wrap="none" rtlCol="0">
            <a:spAutoFit/>
          </a:bodyPr>
          <a:lstStyle/>
          <a:p>
            <a:r>
              <a:rPr lang="en-US" sz="2000" b="1" dirty="0" smtClean="0"/>
              <a:t>Democratic Party (1896)</a:t>
            </a:r>
          </a:p>
          <a:p>
            <a:r>
              <a:rPr lang="en-US" sz="2000" b="1" dirty="0" smtClean="0"/>
              <a:t>William Jennings Bryan</a:t>
            </a:r>
            <a:endParaRPr lang="en-US" sz="2000" b="1" dirty="0"/>
          </a:p>
        </p:txBody>
      </p:sp>
    </p:spTree>
    <p:extLst>
      <p:ext uri="{BB962C8B-B14F-4D97-AF65-F5344CB8AC3E}">
        <p14:creationId xmlns:p14="http://schemas.microsoft.com/office/powerpoint/2010/main" val="331514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0"/>
          <a:ext cx="9144000" cy="6857999"/>
        </p:xfrm>
        <a:graphic>
          <a:graphicData uri="http://schemas.openxmlformats.org/drawingml/2006/table">
            <a:tbl>
              <a:tblPr firstRow="1" bandRow="1">
                <a:tableStyleId>{D7AC3CCA-C797-4891-BE02-D94E43425B78}</a:tableStyleId>
              </a:tblPr>
              <a:tblGrid>
                <a:gridCol w="1752600"/>
                <a:gridCol w="3581400"/>
                <a:gridCol w="3810000"/>
              </a:tblGrid>
              <a:tr h="976923">
                <a:tc>
                  <a:txBody>
                    <a:bodyPr/>
                    <a:lstStyle/>
                    <a:p>
                      <a:endParaRPr lang="en-US" dirty="0"/>
                    </a:p>
                  </a:txBody>
                  <a:tcPr/>
                </a:tc>
                <a:tc>
                  <a:txBody>
                    <a:bodyPr/>
                    <a:lstStyle/>
                    <a:p>
                      <a:pPr algn="ctr"/>
                      <a:r>
                        <a:rPr lang="en-US" sz="3200" u="sng" dirty="0" smtClean="0"/>
                        <a:t>Gold Bugs</a:t>
                      </a:r>
                      <a:endParaRPr lang="en-US" sz="3200" u="sng" dirty="0">
                        <a:latin typeface="Agency FB" pitchFamily="34" charset="0"/>
                      </a:endParaRPr>
                    </a:p>
                  </a:txBody>
                  <a:tcPr/>
                </a:tc>
                <a:tc>
                  <a:txBody>
                    <a:bodyPr/>
                    <a:lstStyle/>
                    <a:p>
                      <a:pPr algn="ctr"/>
                      <a:r>
                        <a:rPr lang="en-US" sz="3200" u="sng" dirty="0" err="1" smtClean="0"/>
                        <a:t>Silverites</a:t>
                      </a:r>
                      <a:endParaRPr lang="en-US" sz="3200" u="sng" dirty="0">
                        <a:latin typeface="Agency FB" pitchFamily="34" charset="0"/>
                      </a:endParaRPr>
                    </a:p>
                  </a:txBody>
                  <a:tcPr/>
                </a:tc>
              </a:tr>
              <a:tr h="1055077">
                <a:tc>
                  <a:txBody>
                    <a:bodyPr/>
                    <a:lstStyle/>
                    <a:p>
                      <a:pPr algn="ctr"/>
                      <a:r>
                        <a:rPr lang="en-US" sz="2400" b="1" i="1" dirty="0" smtClean="0"/>
                        <a:t>Who They Were</a:t>
                      </a:r>
                      <a:endParaRPr lang="en-US" sz="2400" b="1" i="1" dirty="0"/>
                    </a:p>
                  </a:txBody>
                  <a:tcPr/>
                </a:tc>
                <a:tc>
                  <a:txBody>
                    <a:bodyPr/>
                    <a:lstStyle/>
                    <a:p>
                      <a:r>
                        <a:rPr lang="en-US" sz="2400" b="1" dirty="0" smtClean="0"/>
                        <a:t>bankers</a:t>
                      </a:r>
                      <a:r>
                        <a:rPr lang="en-US" sz="2400" b="1" baseline="0" dirty="0" smtClean="0"/>
                        <a:t> and businessmen</a:t>
                      </a:r>
                      <a:endParaRPr lang="en-US" sz="2400" b="1" dirty="0" smtClean="0"/>
                    </a:p>
                  </a:txBody>
                  <a:tcPr/>
                </a:tc>
                <a:tc>
                  <a:txBody>
                    <a:bodyPr/>
                    <a:lstStyle/>
                    <a:p>
                      <a:r>
                        <a:rPr lang="en-US" sz="2400" b="1" dirty="0" smtClean="0"/>
                        <a:t>farmers</a:t>
                      </a:r>
                      <a:r>
                        <a:rPr lang="en-US" sz="2400" b="1" baseline="0" dirty="0" smtClean="0"/>
                        <a:t> and laborers</a:t>
                      </a:r>
                      <a:endParaRPr lang="en-US" sz="2400" b="1" dirty="0" smtClean="0"/>
                    </a:p>
                  </a:txBody>
                  <a:tcPr/>
                </a:tc>
              </a:tr>
              <a:tr h="1094153">
                <a:tc>
                  <a:txBody>
                    <a:bodyPr/>
                    <a:lstStyle/>
                    <a:p>
                      <a:pPr algn="ctr"/>
                      <a:r>
                        <a:rPr lang="en-US" sz="2400" b="1" i="1" dirty="0" smtClean="0"/>
                        <a:t>What They Wanted</a:t>
                      </a:r>
                      <a:endParaRPr lang="en-US" sz="2400" b="1" i="1" dirty="0"/>
                    </a:p>
                  </a:txBody>
                  <a:tcPr/>
                </a:tc>
                <a:tc>
                  <a:txBody>
                    <a:bodyPr/>
                    <a:lstStyle/>
                    <a:p>
                      <a:r>
                        <a:rPr lang="en-US" sz="2400" b="1" dirty="0" smtClean="0"/>
                        <a:t>gold</a:t>
                      </a:r>
                      <a:r>
                        <a:rPr lang="en-US" sz="2400" b="1" baseline="0" dirty="0" smtClean="0"/>
                        <a:t> standard</a:t>
                      </a:r>
                    </a:p>
                    <a:p>
                      <a:r>
                        <a:rPr lang="en-US" sz="2400" b="1" baseline="0" dirty="0" smtClean="0"/>
                        <a:t>less money in circulation</a:t>
                      </a:r>
                      <a:endParaRPr lang="en-US" sz="2400" b="1" dirty="0"/>
                    </a:p>
                  </a:txBody>
                  <a:tcPr/>
                </a:tc>
                <a:tc>
                  <a:txBody>
                    <a:bodyPr/>
                    <a:lstStyle/>
                    <a:p>
                      <a:r>
                        <a:rPr lang="en-US" sz="2400" b="1" dirty="0" smtClean="0"/>
                        <a:t>bimetallism</a:t>
                      </a:r>
                    </a:p>
                    <a:p>
                      <a:r>
                        <a:rPr lang="en-US" sz="2400" b="1" dirty="0" smtClean="0"/>
                        <a:t>more money in circulation</a:t>
                      </a:r>
                      <a:endParaRPr lang="en-US" sz="2400" b="1" dirty="0"/>
                    </a:p>
                  </a:txBody>
                  <a:tcPr/>
                </a:tc>
              </a:tr>
              <a:tr h="950280">
                <a:tc>
                  <a:txBody>
                    <a:bodyPr/>
                    <a:lstStyle/>
                    <a:p>
                      <a:pPr algn="ctr"/>
                      <a:r>
                        <a:rPr lang="en-US" sz="2400" b="1" i="1" dirty="0" smtClean="0"/>
                        <a:t>Why</a:t>
                      </a:r>
                      <a:endParaRPr lang="en-US" sz="2400" b="1" i="1" dirty="0"/>
                    </a:p>
                  </a:txBody>
                  <a:tcPr/>
                </a:tc>
                <a:tc>
                  <a:txBody>
                    <a:bodyPr/>
                    <a:lstStyle/>
                    <a:p>
                      <a:r>
                        <a:rPr lang="en-US" sz="2400" b="1" dirty="0" smtClean="0"/>
                        <a:t>Loans</a:t>
                      </a:r>
                      <a:r>
                        <a:rPr lang="en-US" sz="2400" b="1" baseline="0" dirty="0" smtClean="0"/>
                        <a:t> would be repaid in stable money.</a:t>
                      </a:r>
                      <a:endParaRPr lang="en-US" sz="2400" b="1" dirty="0"/>
                    </a:p>
                  </a:txBody>
                  <a:tcPr/>
                </a:tc>
                <a:tc>
                  <a:txBody>
                    <a:bodyPr/>
                    <a:lstStyle/>
                    <a:p>
                      <a:r>
                        <a:rPr lang="en-US" sz="2400" b="1" dirty="0" smtClean="0"/>
                        <a:t>Products would be sold at higher prices.</a:t>
                      </a:r>
                      <a:endParaRPr lang="en-US" sz="2400" b="1" dirty="0"/>
                    </a:p>
                  </a:txBody>
                  <a:tcPr/>
                </a:tc>
              </a:tr>
              <a:tr h="2781566">
                <a:tc>
                  <a:txBody>
                    <a:bodyPr/>
                    <a:lstStyle/>
                    <a:p>
                      <a:pPr algn="ctr"/>
                      <a:endParaRPr lang="en-US" sz="2400" b="1" i="1" dirty="0" smtClean="0"/>
                    </a:p>
                    <a:p>
                      <a:pPr algn="ctr"/>
                      <a:endParaRPr lang="en-US" sz="2400" b="1" i="1" dirty="0" smtClean="0"/>
                    </a:p>
                    <a:p>
                      <a:pPr algn="ctr"/>
                      <a:r>
                        <a:rPr lang="en-US" sz="2400" b="1" i="1" dirty="0" smtClean="0"/>
                        <a:t>Effects</a:t>
                      </a:r>
                      <a:endParaRPr lang="en-US" sz="2400" b="1" i="1" dirty="0"/>
                    </a:p>
                  </a:txBody>
                  <a:tcPr/>
                </a:tc>
                <a:tc>
                  <a:txBody>
                    <a:bodyPr/>
                    <a:lstStyle/>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a:p>
                  </a:txBody>
                  <a:tcPr/>
                </a:tc>
                <a:tc>
                  <a:txBody>
                    <a:bodyPr/>
                    <a:lstStyle/>
                    <a:p>
                      <a:endParaRPr lang="en-US" sz="2400" b="1" dirty="0"/>
                    </a:p>
                  </a:txBody>
                  <a:tcPr/>
                </a:tc>
              </a:tr>
            </a:tbl>
          </a:graphicData>
        </a:graphic>
      </p:graphicFrame>
      <p:sp>
        <p:nvSpPr>
          <p:cNvPr id="6" name="Down Arrow 5"/>
          <p:cNvSpPr/>
          <p:nvPr/>
        </p:nvSpPr>
        <p:spPr>
          <a:xfrm>
            <a:off x="1905000" y="4343400"/>
            <a:ext cx="3352800" cy="2209800"/>
          </a:xfrm>
          <a:prstGeom prst="downArrow">
            <a:avLst>
              <a:gd name="adj1" fmla="val 92934"/>
              <a:gd name="adj2" fmla="val 3026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DEFLATION</a:t>
            </a:r>
          </a:p>
          <a:p>
            <a:pPr>
              <a:buFont typeface="Arial" pitchFamily="34" charset="0"/>
              <a:buChar char="•"/>
            </a:pPr>
            <a:r>
              <a:rPr lang="en-US" sz="2000" b="1" dirty="0" smtClean="0">
                <a:solidFill>
                  <a:schemeClr val="tx1"/>
                </a:solidFill>
              </a:rPr>
              <a:t>Prices fall.</a:t>
            </a:r>
          </a:p>
          <a:p>
            <a:pPr>
              <a:buFont typeface="Arial" pitchFamily="34" charset="0"/>
              <a:buChar char="•"/>
            </a:pPr>
            <a:r>
              <a:rPr lang="en-US" sz="2000" b="1" dirty="0" smtClean="0">
                <a:solidFill>
                  <a:schemeClr val="tx1"/>
                </a:solidFill>
              </a:rPr>
              <a:t>Value of money increases.</a:t>
            </a:r>
          </a:p>
          <a:p>
            <a:pPr>
              <a:buFont typeface="Arial" pitchFamily="34" charset="0"/>
              <a:buChar char="•"/>
            </a:pPr>
            <a:r>
              <a:rPr lang="en-US" sz="2000" b="1" dirty="0" smtClean="0">
                <a:solidFill>
                  <a:schemeClr val="tx1"/>
                </a:solidFill>
              </a:rPr>
              <a:t>Fewer people have money</a:t>
            </a:r>
            <a:endParaRPr lang="en-US" sz="2000" b="1" dirty="0">
              <a:solidFill>
                <a:schemeClr val="tx1"/>
              </a:solidFill>
            </a:endParaRPr>
          </a:p>
        </p:txBody>
      </p:sp>
      <p:sp>
        <p:nvSpPr>
          <p:cNvPr id="8" name="Up Arrow 7"/>
          <p:cNvSpPr/>
          <p:nvPr/>
        </p:nvSpPr>
        <p:spPr>
          <a:xfrm>
            <a:off x="5486400" y="4267200"/>
            <a:ext cx="3429000" cy="2209800"/>
          </a:xfrm>
          <a:prstGeom prst="upArrow">
            <a:avLst>
              <a:gd name="adj1" fmla="val 91846"/>
              <a:gd name="adj2" fmla="val 2835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INFLATION</a:t>
            </a:r>
          </a:p>
          <a:p>
            <a:pPr>
              <a:buFont typeface="Arial" pitchFamily="34" charset="0"/>
              <a:buChar char="•"/>
            </a:pPr>
            <a:r>
              <a:rPr lang="en-US" sz="2000" b="1" dirty="0" smtClean="0">
                <a:solidFill>
                  <a:schemeClr val="tx1"/>
                </a:solidFill>
              </a:rPr>
              <a:t>Prices rise.</a:t>
            </a:r>
          </a:p>
          <a:p>
            <a:pPr>
              <a:buFont typeface="Arial" pitchFamily="34" charset="0"/>
              <a:buChar char="•"/>
            </a:pPr>
            <a:r>
              <a:rPr lang="en-US" sz="2000" b="1" dirty="0" smtClean="0">
                <a:solidFill>
                  <a:schemeClr val="tx1"/>
                </a:solidFill>
              </a:rPr>
              <a:t>Value of money decreases.</a:t>
            </a:r>
          </a:p>
          <a:p>
            <a:pPr>
              <a:buFont typeface="Arial" pitchFamily="34" charset="0"/>
              <a:buChar char="•"/>
            </a:pPr>
            <a:r>
              <a:rPr lang="en-US" sz="2000" b="1" dirty="0" smtClean="0">
                <a:solidFill>
                  <a:schemeClr val="tx1"/>
                </a:solidFill>
              </a:rPr>
              <a:t>More people have money.</a:t>
            </a:r>
            <a:endParaRPr lang="en-US" sz="2000"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1896</a:t>
            </a:r>
            <a:endParaRPr lang="en-US" dirty="0"/>
          </a:p>
        </p:txBody>
      </p:sp>
      <p:pic>
        <p:nvPicPr>
          <p:cNvPr id="4" name="Content Placeholder 3" descr="William_Jennings_Bryan,_1860-1925.jpg"/>
          <p:cNvPicPr>
            <a:picLocks noGrp="1" noChangeAspect="1"/>
          </p:cNvPicPr>
          <p:nvPr>
            <p:ph idx="1"/>
          </p:nvPr>
        </p:nvPicPr>
        <p:blipFill>
          <a:blip r:embed="rId2" cstate="print"/>
          <a:stretch>
            <a:fillRect/>
          </a:stretch>
        </p:blipFill>
        <p:spPr>
          <a:xfrm>
            <a:off x="457200" y="1143000"/>
            <a:ext cx="3835010" cy="5106245"/>
          </a:xfrm>
        </p:spPr>
      </p:pic>
      <p:pic>
        <p:nvPicPr>
          <p:cNvPr id="5" name="Picture 4" descr="William_McKinley_1.png"/>
          <p:cNvPicPr>
            <a:picLocks noChangeAspect="1"/>
          </p:cNvPicPr>
          <p:nvPr/>
        </p:nvPicPr>
        <p:blipFill>
          <a:blip r:embed="rId3" cstate="print"/>
          <a:stretch>
            <a:fillRect/>
          </a:stretch>
        </p:blipFill>
        <p:spPr>
          <a:xfrm>
            <a:off x="4724401" y="1162987"/>
            <a:ext cx="3946521" cy="5085413"/>
          </a:xfrm>
          <a:prstGeom prst="rect">
            <a:avLst/>
          </a:prstGeom>
        </p:spPr>
      </p:pic>
      <p:sp>
        <p:nvSpPr>
          <p:cNvPr id="6" name="TextBox 5"/>
          <p:cNvSpPr txBox="1"/>
          <p:nvPr/>
        </p:nvSpPr>
        <p:spPr>
          <a:xfrm>
            <a:off x="533400" y="6248400"/>
            <a:ext cx="3600537" cy="461665"/>
          </a:xfrm>
          <a:prstGeom prst="rect">
            <a:avLst/>
          </a:prstGeom>
          <a:noFill/>
        </p:spPr>
        <p:txBody>
          <a:bodyPr wrap="none" rtlCol="0">
            <a:spAutoFit/>
          </a:bodyPr>
          <a:lstStyle/>
          <a:p>
            <a:r>
              <a:rPr lang="en-US" sz="2400" b="1" dirty="0" smtClean="0"/>
              <a:t>William Jennings Bryan (D)</a:t>
            </a:r>
            <a:endParaRPr lang="en-US" sz="2400" b="1" dirty="0"/>
          </a:p>
        </p:txBody>
      </p:sp>
      <p:sp>
        <p:nvSpPr>
          <p:cNvPr id="7" name="TextBox 6"/>
          <p:cNvSpPr txBox="1"/>
          <p:nvPr/>
        </p:nvSpPr>
        <p:spPr>
          <a:xfrm>
            <a:off x="5334000" y="6248400"/>
            <a:ext cx="2850780" cy="461665"/>
          </a:xfrm>
          <a:prstGeom prst="rect">
            <a:avLst/>
          </a:prstGeom>
          <a:noFill/>
        </p:spPr>
        <p:txBody>
          <a:bodyPr wrap="none" rtlCol="0">
            <a:spAutoFit/>
          </a:bodyPr>
          <a:lstStyle/>
          <a:p>
            <a:r>
              <a:rPr lang="en-US" sz="2400" b="1" dirty="0" smtClean="0"/>
              <a:t>William McKinley (R)</a:t>
            </a:r>
            <a:endParaRPr lang="en-US"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“Cross of Gold” Speech</a:t>
            </a:r>
            <a:endParaRPr lang="en-US" dirty="0"/>
          </a:p>
        </p:txBody>
      </p:sp>
      <p:sp>
        <p:nvSpPr>
          <p:cNvPr id="6" name="TextBox 5"/>
          <p:cNvSpPr txBox="1"/>
          <p:nvPr/>
        </p:nvSpPr>
        <p:spPr>
          <a:xfrm>
            <a:off x="304800" y="1066800"/>
            <a:ext cx="8534400" cy="5509200"/>
          </a:xfrm>
          <a:prstGeom prst="rect">
            <a:avLst/>
          </a:prstGeom>
          <a:noFill/>
        </p:spPr>
        <p:txBody>
          <a:bodyPr wrap="square" rtlCol="0">
            <a:spAutoFit/>
          </a:bodyPr>
          <a:lstStyle/>
          <a:p>
            <a:pPr algn="ctr"/>
            <a:r>
              <a:rPr lang="en-US" sz="3200" b="1" i="1" dirty="0" smtClean="0"/>
              <a:t>“If they dare to come out in the open field and defend the gold standard as a good thing, we shall fight them to the uttermost, having behind us the producing masses of the nation and the world. Having behind us the commercial interests and the laboring interests and all the toiling masses, we shall answer their demands for a gold standard by saying to them, you shall not press down upon the brow of labor this crown of thorns. You shall not crucify mankind upon a cross of gold!”  William J. Bryan - 1896</a:t>
            </a:r>
            <a:endParaRPr lang="en-US" sz="32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4572000" cy="2895600"/>
          </a:xfrm>
        </p:spPr>
        <p:txBody>
          <a:bodyPr>
            <a:noAutofit/>
          </a:bodyPr>
          <a:lstStyle/>
          <a:p>
            <a:r>
              <a:rPr lang="en-US" sz="5400" b="1" u="sng" dirty="0"/>
              <a:t>Populism</a:t>
            </a:r>
            <a:r>
              <a:rPr lang="en-US" sz="5400" dirty="0"/>
              <a:t> – “Movement of the people” (as in the common people, like farmers and laborers)</a:t>
            </a:r>
            <a:endParaRPr lang="en-US" sz="54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12"/>
            <a:ext cx="4551528" cy="6804760"/>
          </a:xfrm>
          <a:prstGeom prst="rect">
            <a:avLst/>
          </a:prstGeom>
        </p:spPr>
      </p:pic>
    </p:spTree>
    <p:extLst>
      <p:ext uri="{BB962C8B-B14F-4D97-AF65-F5344CB8AC3E}">
        <p14:creationId xmlns:p14="http://schemas.microsoft.com/office/powerpoint/2010/main" val="412536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1143000"/>
          </a:xfrm>
        </p:spPr>
        <p:txBody>
          <a:bodyPr>
            <a:normAutofit fontScale="85000" lnSpcReduction="10000"/>
          </a:bodyPr>
          <a:lstStyle/>
          <a:p>
            <a:pPr marL="0" indent="0" algn="ctr">
              <a:buNone/>
            </a:pPr>
            <a:r>
              <a:rPr lang="en-US" dirty="0" smtClean="0"/>
              <a:t>What does this cartoon suggest about the attitude of big business toward government during the Gilded Age?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494"/>
          <a:stretch/>
        </p:blipFill>
        <p:spPr>
          <a:xfrm>
            <a:off x="0" y="1349991"/>
            <a:ext cx="9144000" cy="5545369"/>
          </a:xfrm>
          <a:prstGeom prst="rect">
            <a:avLst/>
          </a:prstGeom>
        </p:spPr>
      </p:pic>
    </p:spTree>
    <p:extLst>
      <p:ext uri="{BB962C8B-B14F-4D97-AF65-F5344CB8AC3E}">
        <p14:creationId xmlns:p14="http://schemas.microsoft.com/office/powerpoint/2010/main" val="190565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09600" y="228600"/>
            <a:ext cx="7696200" cy="1384995"/>
          </a:xfrm>
          <a:prstGeom prst="rect">
            <a:avLst/>
          </a:prstGeom>
          <a:noFill/>
        </p:spPr>
        <p:txBody>
          <a:bodyPr wrap="square" rtlCol="0">
            <a:spAutoFit/>
          </a:bodyPr>
          <a:lstStyle/>
          <a:p>
            <a:r>
              <a:rPr lang="en-US" sz="2800" dirty="0" smtClean="0"/>
              <a:t>During the Gilded Age, government not only stayed out of the way of big business, it </a:t>
            </a:r>
            <a:r>
              <a:rPr lang="en-US" sz="2800" u="sng" dirty="0" smtClean="0"/>
              <a:t>protected</a:t>
            </a:r>
            <a:r>
              <a:rPr lang="en-US" sz="2800" dirty="0" smtClean="0"/>
              <a:t> it. </a:t>
            </a:r>
            <a:r>
              <a:rPr lang="en-US" sz="2800" b="1" dirty="0" smtClean="0"/>
              <a:t>Why?</a:t>
            </a:r>
          </a:p>
          <a:p>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5830"/>
            <a:ext cx="9172067" cy="5562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0"/>
            <a:ext cx="8534400" cy="4525963"/>
          </a:xfrm>
        </p:spPr>
        <p:txBody>
          <a:bodyPr>
            <a:normAutofit/>
          </a:bodyPr>
          <a:lstStyle/>
          <a:p>
            <a:pPr marL="0" indent="0" algn="ctr">
              <a:buNone/>
            </a:pPr>
            <a:r>
              <a:rPr lang="en-US" sz="2800" dirty="0" smtClean="0"/>
              <a:t>American farmers had problems.  As they grew more crops, prices went </a:t>
            </a:r>
            <a:r>
              <a:rPr lang="en-US" sz="2800" u="sng" dirty="0" smtClean="0"/>
              <a:t>down</a:t>
            </a:r>
            <a:r>
              <a:rPr lang="en-US" sz="2800" dirty="0" smtClean="0"/>
              <a:t>.  </a:t>
            </a:r>
            <a:r>
              <a:rPr lang="en-US" sz="2800" u="sng" dirty="0" smtClean="0"/>
              <a:t>Railroads</a:t>
            </a:r>
            <a:r>
              <a:rPr lang="en-US" sz="2800" dirty="0" smtClean="0"/>
              <a:t> also overcharged them to ship their goods.  Farmers went into </a:t>
            </a:r>
            <a:r>
              <a:rPr lang="en-US" sz="2800" u="sng" dirty="0" smtClean="0"/>
              <a:t>debt</a:t>
            </a:r>
            <a:r>
              <a:rPr lang="en-US" sz="2800" dirty="0" smtClean="0"/>
              <a:t>.  Many had to sell their farms and move to the cities for work.</a:t>
            </a:r>
            <a:endParaRPr lang="en-US" sz="2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2053"/>
          <a:stretch/>
        </p:blipFill>
        <p:spPr>
          <a:xfrm>
            <a:off x="604837" y="1732341"/>
            <a:ext cx="7934325" cy="5100638"/>
          </a:xfrm>
          <a:prstGeom prst="rect">
            <a:avLst/>
          </a:prstGeom>
        </p:spPr>
      </p:pic>
    </p:spTree>
    <p:extLst>
      <p:ext uri="{BB962C8B-B14F-4D97-AF65-F5344CB8AC3E}">
        <p14:creationId xmlns:p14="http://schemas.microsoft.com/office/powerpoint/2010/main" val="240130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1000" y="152400"/>
            <a:ext cx="85344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Growth of Populism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Oval 16"/>
          <p:cNvSpPr/>
          <p:nvPr/>
        </p:nvSpPr>
        <p:spPr>
          <a:xfrm>
            <a:off x="228600" y="2438400"/>
            <a:ext cx="1371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Grange</a:t>
            </a:r>
            <a:endParaRPr lang="en-US" sz="2000" b="1" dirty="0">
              <a:solidFill>
                <a:schemeClr val="tx1"/>
              </a:solidFill>
            </a:endParaRPr>
          </a:p>
        </p:txBody>
      </p:sp>
      <p:sp>
        <p:nvSpPr>
          <p:cNvPr id="23" name="TextBox 22"/>
          <p:cNvSpPr txBox="1"/>
          <p:nvPr/>
        </p:nvSpPr>
        <p:spPr>
          <a:xfrm>
            <a:off x="0" y="867610"/>
            <a:ext cx="9144000" cy="830997"/>
          </a:xfrm>
          <a:prstGeom prst="rect">
            <a:avLst/>
          </a:prstGeom>
          <a:noFill/>
        </p:spPr>
        <p:txBody>
          <a:bodyPr wrap="square" rtlCol="0">
            <a:spAutoFit/>
          </a:bodyPr>
          <a:lstStyle/>
          <a:p>
            <a:pPr algn="ctr"/>
            <a:r>
              <a:rPr lang="en-US" sz="2400" dirty="0" smtClean="0"/>
              <a:t>Farmers started </a:t>
            </a:r>
            <a:r>
              <a:rPr lang="en-US" sz="2400" u="sng" dirty="0" smtClean="0"/>
              <a:t>small</a:t>
            </a:r>
            <a:r>
              <a:rPr lang="en-US" sz="2400" dirty="0" smtClean="0"/>
              <a:t>.  Organizations like </a:t>
            </a:r>
            <a:r>
              <a:rPr lang="en-US" sz="2400" b="1" u="sng" dirty="0" smtClean="0"/>
              <a:t>The Grange</a:t>
            </a:r>
            <a:r>
              <a:rPr lang="en-US" sz="2400" b="1" dirty="0" smtClean="0"/>
              <a:t> </a:t>
            </a:r>
            <a:r>
              <a:rPr lang="en-US" sz="2400" dirty="0" smtClean="0"/>
              <a:t>helped farmers work together locally, </a:t>
            </a:r>
            <a:r>
              <a:rPr lang="en-US" sz="2400" u="sng" dirty="0" smtClean="0"/>
              <a:t>sharing</a:t>
            </a:r>
            <a:r>
              <a:rPr lang="en-US" sz="2400" dirty="0" smtClean="0"/>
              <a:t> expensive new equipment.</a:t>
            </a:r>
            <a:endParaRPr lang="en-US" sz="24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943" t="6665" r="4372" b="5556"/>
          <a:stretch/>
        </p:blipFill>
        <p:spPr>
          <a:xfrm>
            <a:off x="1752600" y="1788296"/>
            <a:ext cx="6784075" cy="5056056"/>
          </a:xfrm>
          <a:prstGeom prst="rect">
            <a:avLst/>
          </a:prstGeom>
        </p:spPr>
      </p:pic>
    </p:spTree>
    <p:extLst>
      <p:ext uri="{BB962C8B-B14F-4D97-AF65-F5344CB8AC3E}">
        <p14:creationId xmlns:p14="http://schemas.microsoft.com/office/powerpoint/2010/main" val="184600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1000" y="152400"/>
            <a:ext cx="85344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Growth of Populism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Oval 16"/>
          <p:cNvSpPr/>
          <p:nvPr/>
        </p:nvSpPr>
        <p:spPr>
          <a:xfrm>
            <a:off x="228600" y="2438400"/>
            <a:ext cx="1371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Grange</a:t>
            </a:r>
            <a:endParaRPr lang="en-US" sz="2000" b="1" dirty="0">
              <a:solidFill>
                <a:schemeClr val="tx1"/>
              </a:solidFill>
            </a:endParaRPr>
          </a:p>
        </p:txBody>
      </p:sp>
      <p:sp>
        <p:nvSpPr>
          <p:cNvPr id="18" name="Oval 17"/>
          <p:cNvSpPr/>
          <p:nvPr/>
        </p:nvSpPr>
        <p:spPr>
          <a:xfrm>
            <a:off x="762000" y="4267200"/>
            <a:ext cx="16764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Farmers’ Alliances</a:t>
            </a:r>
            <a:endParaRPr lang="en-US" sz="2000" b="1" dirty="0">
              <a:solidFill>
                <a:schemeClr val="tx1"/>
              </a:solidFill>
            </a:endParaRPr>
          </a:p>
        </p:txBody>
      </p:sp>
      <p:sp>
        <p:nvSpPr>
          <p:cNvPr id="23" name="TextBox 22"/>
          <p:cNvSpPr txBox="1"/>
          <p:nvPr/>
        </p:nvSpPr>
        <p:spPr>
          <a:xfrm>
            <a:off x="0" y="907702"/>
            <a:ext cx="9144000" cy="1384995"/>
          </a:xfrm>
          <a:prstGeom prst="rect">
            <a:avLst/>
          </a:prstGeom>
          <a:noFill/>
        </p:spPr>
        <p:txBody>
          <a:bodyPr wrap="square" rtlCol="0">
            <a:spAutoFit/>
          </a:bodyPr>
          <a:lstStyle/>
          <a:p>
            <a:pPr algn="ctr"/>
            <a:r>
              <a:rPr lang="en-US" sz="2800" dirty="0" smtClean="0"/>
              <a:t>Eventually they formed larger organizations known as </a:t>
            </a:r>
            <a:r>
              <a:rPr lang="en-US" sz="2800" b="1" u="sng" dirty="0" smtClean="0"/>
              <a:t>Farmers’ Alliances</a:t>
            </a:r>
            <a:r>
              <a:rPr lang="en-US" sz="2800" dirty="0" smtClean="0"/>
              <a:t>.  These helped farmers gain </a:t>
            </a:r>
            <a:r>
              <a:rPr lang="en-US" sz="2800" u="sng" dirty="0" smtClean="0"/>
              <a:t>political power</a:t>
            </a:r>
            <a:r>
              <a:rPr lang="en-US" sz="2800" dirty="0" smtClean="0"/>
              <a:t> so they could fight the </a:t>
            </a:r>
            <a:r>
              <a:rPr lang="en-US" sz="2800" u="sng" dirty="0" smtClean="0"/>
              <a:t>railroads</a:t>
            </a:r>
            <a:r>
              <a:rPr lang="en-US" sz="2800" dirty="0" smtClean="0"/>
              <a:t> and </a:t>
            </a:r>
            <a:r>
              <a:rPr lang="en-US" sz="2800" u="sng" dirty="0" smtClean="0"/>
              <a:t>banks</a:t>
            </a:r>
            <a:r>
              <a:rPr lang="en-US" sz="2800" dirty="0" smtClean="0"/>
              <a:t>.</a:t>
            </a:r>
            <a:endParaRPr lang="en-US" sz="2800" dirty="0"/>
          </a:p>
        </p:txBody>
      </p:sp>
      <p:sp>
        <p:nvSpPr>
          <p:cNvPr id="24" name="Right Arrow 23"/>
          <p:cNvSpPr/>
          <p:nvPr/>
        </p:nvSpPr>
        <p:spPr>
          <a:xfrm rot="4301301">
            <a:off x="617070" y="3678471"/>
            <a:ext cx="10668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344450"/>
            <a:ext cx="3900660" cy="4081386"/>
          </a:xfrm>
          <a:prstGeom prst="rect">
            <a:avLst/>
          </a:prstGeom>
        </p:spPr>
      </p:pic>
    </p:spTree>
    <p:extLst>
      <p:ext uri="{BB962C8B-B14F-4D97-AF65-F5344CB8AC3E}">
        <p14:creationId xmlns:p14="http://schemas.microsoft.com/office/powerpoint/2010/main" val="332224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1000" y="152400"/>
            <a:ext cx="85344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Growth of Populism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Oval 16"/>
          <p:cNvSpPr/>
          <p:nvPr/>
        </p:nvSpPr>
        <p:spPr>
          <a:xfrm>
            <a:off x="228600" y="3093660"/>
            <a:ext cx="1371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The Grange</a:t>
            </a:r>
            <a:endParaRPr lang="en-US" sz="2000" b="1" dirty="0">
              <a:solidFill>
                <a:schemeClr val="tx1"/>
              </a:solidFill>
            </a:endParaRPr>
          </a:p>
        </p:txBody>
      </p:sp>
      <p:sp>
        <p:nvSpPr>
          <p:cNvPr id="18" name="Oval 17"/>
          <p:cNvSpPr/>
          <p:nvPr/>
        </p:nvSpPr>
        <p:spPr>
          <a:xfrm>
            <a:off x="762000" y="5014144"/>
            <a:ext cx="16764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Farmers’ Alliances</a:t>
            </a:r>
            <a:endParaRPr lang="en-US" sz="2000" b="1" dirty="0">
              <a:solidFill>
                <a:schemeClr val="tx1"/>
              </a:solidFill>
            </a:endParaRPr>
          </a:p>
        </p:txBody>
      </p:sp>
      <p:sp>
        <p:nvSpPr>
          <p:cNvPr id="19" name="Oval 18"/>
          <p:cNvSpPr/>
          <p:nvPr/>
        </p:nvSpPr>
        <p:spPr>
          <a:xfrm>
            <a:off x="2514754" y="2992396"/>
            <a:ext cx="19050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Greenback Parties</a:t>
            </a:r>
            <a:endParaRPr lang="en-US" sz="2000" b="1" dirty="0">
              <a:solidFill>
                <a:schemeClr val="tx1"/>
              </a:solidFill>
            </a:endParaRPr>
          </a:p>
        </p:txBody>
      </p:sp>
      <p:sp>
        <p:nvSpPr>
          <p:cNvPr id="23" name="TextBox 22"/>
          <p:cNvSpPr txBox="1"/>
          <p:nvPr/>
        </p:nvSpPr>
        <p:spPr>
          <a:xfrm>
            <a:off x="0" y="907702"/>
            <a:ext cx="9144000" cy="1938992"/>
          </a:xfrm>
          <a:prstGeom prst="rect">
            <a:avLst/>
          </a:prstGeom>
          <a:noFill/>
        </p:spPr>
        <p:txBody>
          <a:bodyPr wrap="square" rtlCol="0">
            <a:spAutoFit/>
          </a:bodyPr>
          <a:lstStyle/>
          <a:p>
            <a:pPr algn="ctr"/>
            <a:r>
              <a:rPr lang="en-US" sz="2400" dirty="0" smtClean="0"/>
              <a:t>Farmers still shared one big problem – </a:t>
            </a:r>
            <a:r>
              <a:rPr lang="en-US" sz="2400" b="1" u="sng" dirty="0" smtClean="0"/>
              <a:t>DEBT</a:t>
            </a:r>
            <a:r>
              <a:rPr lang="en-US" sz="2400" dirty="0" smtClean="0"/>
              <a:t>.  Money was scarce because it was based on </a:t>
            </a:r>
            <a:r>
              <a:rPr lang="en-US" sz="2400" u="sng" dirty="0" smtClean="0"/>
              <a:t>gold</a:t>
            </a:r>
            <a:r>
              <a:rPr lang="en-US" sz="2400" dirty="0" smtClean="0"/>
              <a:t>.  Prices were </a:t>
            </a:r>
            <a:r>
              <a:rPr lang="en-US" sz="2400" u="sng" dirty="0" smtClean="0"/>
              <a:t>low</a:t>
            </a:r>
            <a:r>
              <a:rPr lang="en-US" sz="2400" dirty="0" smtClean="0"/>
              <a:t>, so it was hard for them to sell enough crops to pay off debt. Some farmers joined </a:t>
            </a:r>
            <a:r>
              <a:rPr lang="en-US" sz="2400" b="1" u="sng" dirty="0" smtClean="0"/>
              <a:t>Greenback parties</a:t>
            </a:r>
            <a:r>
              <a:rPr lang="en-US" sz="2400" dirty="0" smtClean="0"/>
              <a:t> that wanted the government to print more </a:t>
            </a:r>
            <a:r>
              <a:rPr lang="en-US" sz="2400" u="sng" dirty="0" smtClean="0"/>
              <a:t>paper money</a:t>
            </a:r>
            <a:r>
              <a:rPr lang="en-US" sz="2400" dirty="0"/>
              <a:t> </a:t>
            </a:r>
            <a:r>
              <a:rPr lang="en-US" sz="2400" dirty="0" smtClean="0"/>
              <a:t>like they did during the Civil War.  This would cause </a:t>
            </a:r>
            <a:r>
              <a:rPr lang="en-US" sz="2400" u="sng" dirty="0" smtClean="0"/>
              <a:t>inflation</a:t>
            </a:r>
            <a:r>
              <a:rPr lang="en-US" sz="2400" dirty="0" smtClean="0"/>
              <a:t>. </a:t>
            </a:r>
            <a:endParaRPr lang="en-US" sz="2400" dirty="0"/>
          </a:p>
        </p:txBody>
      </p:sp>
      <p:sp>
        <p:nvSpPr>
          <p:cNvPr id="24" name="Right Arrow 23"/>
          <p:cNvSpPr/>
          <p:nvPr/>
        </p:nvSpPr>
        <p:spPr>
          <a:xfrm rot="4301301">
            <a:off x="471637" y="4409932"/>
            <a:ext cx="10668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8857819">
            <a:off x="1997674" y="4553977"/>
            <a:ext cx="1186406" cy="2913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250" y="2863850"/>
            <a:ext cx="4630750" cy="3994150"/>
          </a:xfrm>
          <a:prstGeom prst="rect">
            <a:avLst/>
          </a:prstGeom>
        </p:spPr>
      </p:pic>
    </p:spTree>
    <p:extLst>
      <p:ext uri="{BB962C8B-B14F-4D97-AF65-F5344CB8AC3E}">
        <p14:creationId xmlns:p14="http://schemas.microsoft.com/office/powerpoint/2010/main" val="24077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u="sng" dirty="0" smtClean="0"/>
              <a:t>Inflation</a:t>
            </a:r>
            <a:r>
              <a:rPr lang="en-US" dirty="0" smtClean="0"/>
              <a:t>?</a:t>
            </a:r>
            <a:endParaRPr lang="en-US" dirty="0"/>
          </a:p>
        </p:txBody>
      </p:sp>
      <p:sp>
        <p:nvSpPr>
          <p:cNvPr id="3" name="Content Placeholder 2"/>
          <p:cNvSpPr>
            <a:spLocks noGrp="1"/>
          </p:cNvSpPr>
          <p:nvPr>
            <p:ph idx="1"/>
          </p:nvPr>
        </p:nvSpPr>
        <p:spPr>
          <a:xfrm>
            <a:off x="76200" y="1600200"/>
            <a:ext cx="8839200" cy="5105400"/>
          </a:xfrm>
        </p:spPr>
        <p:txBody>
          <a:bodyPr>
            <a:normAutofit/>
          </a:bodyPr>
          <a:lstStyle/>
          <a:p>
            <a:r>
              <a:rPr lang="en-US" dirty="0" smtClean="0"/>
              <a:t>Inflation is when the value of </a:t>
            </a:r>
            <a:r>
              <a:rPr lang="en-US" u="sng" dirty="0" smtClean="0"/>
              <a:t>currency</a:t>
            </a:r>
            <a:r>
              <a:rPr lang="en-US" dirty="0" smtClean="0"/>
              <a:t> (money) goes </a:t>
            </a:r>
            <a:r>
              <a:rPr lang="en-US" u="sng" dirty="0" smtClean="0"/>
              <a:t>down</a:t>
            </a:r>
            <a:r>
              <a:rPr lang="en-US" dirty="0" smtClean="0"/>
              <a:t>, and prices are “inflated” or go </a:t>
            </a:r>
            <a:r>
              <a:rPr lang="en-US" u="sng" dirty="0" smtClean="0"/>
              <a:t>up</a:t>
            </a:r>
            <a:r>
              <a:rPr lang="en-US" dirty="0" smtClean="0"/>
              <a:t>.  Printing more </a:t>
            </a:r>
            <a:r>
              <a:rPr lang="en-US" u="sng" dirty="0" smtClean="0"/>
              <a:t>money</a:t>
            </a:r>
            <a:r>
              <a:rPr lang="en-US" dirty="0" smtClean="0"/>
              <a:t> causes inflation.</a:t>
            </a:r>
          </a:p>
          <a:p>
            <a:r>
              <a:rPr lang="en-US" dirty="0" smtClean="0"/>
              <a:t>Inflation is </a:t>
            </a:r>
            <a:r>
              <a:rPr lang="en-US" b="1" dirty="0" smtClean="0"/>
              <a:t>good</a:t>
            </a:r>
            <a:r>
              <a:rPr lang="en-US" dirty="0" smtClean="0"/>
              <a:t> if you </a:t>
            </a:r>
            <a:r>
              <a:rPr lang="en-US" u="sng" dirty="0" smtClean="0"/>
              <a:t>sell things</a:t>
            </a:r>
            <a:r>
              <a:rPr lang="en-US" dirty="0" smtClean="0"/>
              <a:t>, because the higher prices mean you make </a:t>
            </a:r>
            <a:r>
              <a:rPr lang="en-US" u="sng" dirty="0" smtClean="0"/>
              <a:t>more money</a:t>
            </a:r>
            <a:r>
              <a:rPr lang="en-US" dirty="0" smtClean="0"/>
              <a:t>.</a:t>
            </a:r>
          </a:p>
          <a:p>
            <a:r>
              <a:rPr lang="en-US" dirty="0" smtClean="0"/>
              <a:t>Inflation is </a:t>
            </a:r>
            <a:r>
              <a:rPr lang="en-US" b="1" dirty="0" smtClean="0"/>
              <a:t>good</a:t>
            </a:r>
            <a:r>
              <a:rPr lang="en-US" dirty="0" smtClean="0"/>
              <a:t> if you are </a:t>
            </a:r>
            <a:r>
              <a:rPr lang="en-US" u="sng" dirty="0" smtClean="0"/>
              <a:t>in debt</a:t>
            </a:r>
            <a:r>
              <a:rPr lang="en-US" dirty="0" smtClean="0"/>
              <a:t>, because it means you can </a:t>
            </a:r>
            <a:r>
              <a:rPr lang="en-US" u="sng" dirty="0" smtClean="0"/>
              <a:t>pay your debt</a:t>
            </a:r>
            <a:r>
              <a:rPr lang="en-US" dirty="0" smtClean="0"/>
              <a:t> off faster.</a:t>
            </a:r>
          </a:p>
          <a:p>
            <a:r>
              <a:rPr lang="en-US" dirty="0" smtClean="0"/>
              <a:t>Inflation is </a:t>
            </a:r>
            <a:r>
              <a:rPr lang="en-US" b="1" dirty="0" smtClean="0"/>
              <a:t>bad</a:t>
            </a:r>
            <a:r>
              <a:rPr lang="en-US" dirty="0" smtClean="0"/>
              <a:t> if you </a:t>
            </a:r>
            <a:r>
              <a:rPr lang="en-US" u="sng" dirty="0" smtClean="0"/>
              <a:t>loan money</a:t>
            </a:r>
            <a:r>
              <a:rPr lang="en-US" dirty="0" smtClean="0"/>
              <a:t>, because that money will be worth </a:t>
            </a:r>
            <a:r>
              <a:rPr lang="en-US" u="sng" dirty="0" smtClean="0"/>
              <a:t>less</a:t>
            </a:r>
            <a:r>
              <a:rPr lang="en-US" dirty="0" smtClean="0"/>
              <a:t> when it gets paid back.</a:t>
            </a:r>
            <a:endParaRPr lang="en-US" dirty="0"/>
          </a:p>
        </p:txBody>
      </p:sp>
    </p:spTree>
    <p:extLst>
      <p:ext uri="{BB962C8B-B14F-4D97-AF65-F5344CB8AC3E}">
        <p14:creationId xmlns:p14="http://schemas.microsoft.com/office/powerpoint/2010/main" val="3509404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690</Words>
  <Application>Microsoft Office PowerPoint</Application>
  <PresentationFormat>On-screen Show (4:3)</PresentationFormat>
  <Paragraphs>77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Agency FB</vt:lpstr>
      <vt:lpstr>Arial</vt:lpstr>
      <vt:lpstr>Calibri</vt:lpstr>
      <vt:lpstr>Garamond</vt:lpstr>
      <vt:lpstr>Office Theme</vt:lpstr>
      <vt:lpstr>The Growth of Populism</vt:lpstr>
      <vt:lpstr>Populism – “Movement of the people” (as in the common people, like farmers and laborers)</vt:lpstr>
      <vt:lpstr>PowerPoint Presentation</vt:lpstr>
      <vt:lpstr>PowerPoint Presentation</vt:lpstr>
      <vt:lpstr>PowerPoint Presentation</vt:lpstr>
      <vt:lpstr>PowerPoint Presentation</vt:lpstr>
      <vt:lpstr>PowerPoint Presentation</vt:lpstr>
      <vt:lpstr>PowerPoint Presentation</vt:lpstr>
      <vt:lpstr>What is Inflation?</vt:lpstr>
      <vt:lpstr>PowerPoint Presentation</vt:lpstr>
      <vt:lpstr>Election of 1892</vt:lpstr>
      <vt:lpstr>PowerPoint Presentation</vt:lpstr>
      <vt:lpstr>PowerPoint Presentation</vt:lpstr>
      <vt:lpstr>Election of 1896</vt:lpstr>
      <vt:lpstr>“Cross of Gold” Speech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dc:creator>
  <cp:lastModifiedBy>Glenn Peyton</cp:lastModifiedBy>
  <cp:revision>20</cp:revision>
  <dcterms:created xsi:type="dcterms:W3CDTF">2013-01-31T12:39:10Z</dcterms:created>
  <dcterms:modified xsi:type="dcterms:W3CDTF">2014-10-03T02:32:50Z</dcterms:modified>
</cp:coreProperties>
</file>