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6" r:id="rId4"/>
    <p:sldId id="267" r:id="rId5"/>
    <p:sldId id="269" r:id="rId6"/>
    <p:sldId id="270" r:id="rId7"/>
    <p:sldId id="271" r:id="rId8"/>
    <p:sldId id="273" r:id="rId9"/>
    <p:sldId id="274" r:id="rId10"/>
    <p:sldId id="281" r:id="rId11"/>
    <p:sldId id="275" r:id="rId12"/>
    <p:sldId id="276" r:id="rId13"/>
    <p:sldId id="277" r:id="rId14"/>
    <p:sldId id="278"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C5E5C22-D9EC-4FDF-A661-705BFE76C933}" type="datetimeFigureOut">
              <a:rPr lang="en-US" smtClean="0"/>
              <a:t>9/8/2014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E4A2006-A90B-4E4E-8D77-CCA74C8F3B4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E5C22-D9EC-4FDF-A661-705BFE76C93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E5C22-D9EC-4FDF-A661-705BFE76C93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E5C22-D9EC-4FDF-A661-705BFE76C93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E5C22-D9EC-4FDF-A661-705BFE76C93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5E5C22-D9EC-4FDF-A661-705BFE76C93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A2006-A90B-4E4E-8D77-CCA74C8F3B4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5E5C22-D9EC-4FDF-A661-705BFE76C933}"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E5C22-D9EC-4FDF-A661-705BFE76C933}"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E5C22-D9EC-4FDF-A661-705BFE76C933}"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5E5C22-D9EC-4FDF-A661-705BFE76C933}" type="datetimeFigureOut">
              <a:rPr lang="en-US" smtClean="0"/>
              <a:t>9/8/2014</a:t>
            </a:fld>
            <a:endParaRPr lang="en-US"/>
          </a:p>
        </p:txBody>
      </p:sp>
      <p:sp>
        <p:nvSpPr>
          <p:cNvPr id="7" name="Slide Number Placeholder 6"/>
          <p:cNvSpPr>
            <a:spLocks noGrp="1"/>
          </p:cNvSpPr>
          <p:nvPr>
            <p:ph type="sldNum" sz="quarter" idx="12"/>
          </p:nvPr>
        </p:nvSpPr>
        <p:spPr/>
        <p:txBody>
          <a:bodyPr/>
          <a:lstStyle/>
          <a:p>
            <a:fld id="{3E4A2006-A90B-4E4E-8D77-CCA74C8F3B4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E5C22-D9EC-4FDF-A661-705BFE76C933}" type="datetimeFigureOut">
              <a:rPr lang="en-US" smtClean="0"/>
              <a:t>9/8/2014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E4A2006-A90B-4E4E-8D77-CCA74C8F3B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5E5C22-D9EC-4FDF-A661-705BFE76C933}" type="datetimeFigureOut">
              <a:rPr lang="en-US" smtClean="0"/>
              <a:t>9/8/2014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E4A2006-A90B-4E4E-8D77-CCA74C8F3B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9" y="2708476"/>
            <a:ext cx="3657601" cy="1702160"/>
          </a:xfrm>
        </p:spPr>
        <p:txBody>
          <a:bodyPr>
            <a:normAutofit/>
          </a:bodyPr>
          <a:lstStyle/>
          <a:p>
            <a:r>
              <a:rPr lang="en-US" sz="4000" dirty="0" smtClean="0">
                <a:solidFill>
                  <a:schemeClr val="tx1"/>
                </a:solidFill>
                <a:latin typeface="Terminator Two" pitchFamily="2" charset="0"/>
              </a:rPr>
              <a:t>Software Basics</a:t>
            </a:r>
            <a:endParaRPr lang="en-US" sz="4000" dirty="0">
              <a:solidFill>
                <a:schemeClr val="tx1"/>
              </a:solidFill>
              <a:latin typeface="Terminator Two" pitchFamily="2" charset="0"/>
            </a:endParaRPr>
          </a:p>
        </p:txBody>
      </p:sp>
      <p:sp>
        <p:nvSpPr>
          <p:cNvPr id="3" name="Subtitle 2"/>
          <p:cNvSpPr>
            <a:spLocks noGrp="1"/>
          </p:cNvSpPr>
          <p:nvPr>
            <p:ph type="subTitle" idx="1"/>
          </p:nvPr>
        </p:nvSpPr>
        <p:spPr/>
        <p:txBody>
          <a:bodyPr/>
          <a:lstStyle/>
          <a:p>
            <a:r>
              <a:rPr lang="en-US" dirty="0" smtClean="0"/>
              <a:t>Computer Literacy Unit 2</a:t>
            </a:r>
            <a:endParaRPr lang="en-US" dirty="0"/>
          </a:p>
        </p:txBody>
      </p:sp>
    </p:spTree>
    <p:extLst>
      <p:ext uri="{BB962C8B-B14F-4D97-AF65-F5344CB8AC3E}">
        <p14:creationId xmlns:p14="http://schemas.microsoft.com/office/powerpoint/2010/main" val="2571844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Applications</a:t>
            </a:r>
            <a:endParaRPr lang="en-US" sz="4400" dirty="0">
              <a:solidFill>
                <a:schemeClr val="tx1"/>
              </a:solidFill>
              <a:latin typeface="Terminator Two" pitchFamily="2"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1600200"/>
            <a:ext cx="4319863" cy="245714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2701" y="4057342"/>
            <a:ext cx="5647899" cy="244977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6834" y="1290527"/>
            <a:ext cx="4042595" cy="2686050"/>
          </a:xfrm>
          <a:prstGeom prst="rect">
            <a:avLst/>
          </a:prstGeom>
        </p:spPr>
      </p:pic>
    </p:spTree>
    <p:extLst>
      <p:ext uri="{BB962C8B-B14F-4D97-AF65-F5344CB8AC3E}">
        <p14:creationId xmlns:p14="http://schemas.microsoft.com/office/powerpoint/2010/main" val="1347431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What is Malware?</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b="1" dirty="0" smtClean="0">
                <a:solidFill>
                  <a:schemeClr val="tx1"/>
                </a:solidFill>
              </a:rPr>
              <a:t>Malware</a:t>
            </a:r>
            <a:r>
              <a:rPr lang="en-US" sz="2800" dirty="0" smtClean="0">
                <a:solidFill>
                  <a:schemeClr val="tx1"/>
                </a:solidFill>
              </a:rPr>
              <a:t> is annoying or destructive software, like a computer virus.</a:t>
            </a:r>
          </a:p>
          <a:p>
            <a:r>
              <a:rPr lang="en-US" sz="2800" dirty="0" smtClean="0">
                <a:solidFill>
                  <a:schemeClr val="tx1"/>
                </a:solidFill>
              </a:rPr>
              <a:t>Often installed without the user knowing about it, like clicking on a link in a strange email or installing a program downloaded from an untrusted source.</a:t>
            </a:r>
          </a:p>
        </p:txBody>
      </p:sp>
    </p:spTree>
    <p:extLst>
      <p:ext uri="{BB962C8B-B14F-4D97-AF65-F5344CB8AC3E}">
        <p14:creationId xmlns:p14="http://schemas.microsoft.com/office/powerpoint/2010/main" val="1639919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What is </a:t>
            </a:r>
            <a:r>
              <a:rPr lang="en-US" sz="4400" dirty="0" err="1" smtClean="0">
                <a:solidFill>
                  <a:schemeClr val="tx1"/>
                </a:solidFill>
                <a:latin typeface="Terminator Two" pitchFamily="2" charset="0"/>
              </a:rPr>
              <a:t>bloatware</a:t>
            </a:r>
            <a:r>
              <a:rPr lang="en-US" sz="4400" dirty="0" smtClean="0">
                <a:solidFill>
                  <a:schemeClr val="tx1"/>
                </a:solidFill>
                <a:latin typeface="Terminator Two" pitchFamily="2" charset="0"/>
              </a:rPr>
              <a:t>?</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b="1" dirty="0" err="1" smtClean="0">
                <a:solidFill>
                  <a:schemeClr val="tx1"/>
                </a:solidFill>
              </a:rPr>
              <a:t>Bloatware</a:t>
            </a:r>
            <a:r>
              <a:rPr lang="en-US" sz="2800" dirty="0" smtClean="0">
                <a:solidFill>
                  <a:schemeClr val="tx1"/>
                </a:solidFill>
              </a:rPr>
              <a:t> is annoying, unnecessary software that usually comes pre-installed on computers and phones when you buy them new.  </a:t>
            </a:r>
          </a:p>
          <a:p>
            <a:r>
              <a:rPr lang="en-US" sz="2800" dirty="0" smtClean="0">
                <a:solidFill>
                  <a:schemeClr val="tx1"/>
                </a:solidFill>
              </a:rPr>
              <a:t>Can also be installed at the same time as another program that you actually want to install.</a:t>
            </a:r>
          </a:p>
          <a:p>
            <a:r>
              <a:rPr lang="en-US" sz="2800" dirty="0" smtClean="0">
                <a:solidFill>
                  <a:schemeClr val="tx1"/>
                </a:solidFill>
              </a:rPr>
              <a:t>Can slow your computer down.</a:t>
            </a:r>
          </a:p>
        </p:txBody>
      </p:sp>
    </p:spTree>
    <p:extLst>
      <p:ext uri="{BB962C8B-B14F-4D97-AF65-F5344CB8AC3E}">
        <p14:creationId xmlns:p14="http://schemas.microsoft.com/office/powerpoint/2010/main" val="1999820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458200" cy="646664"/>
          </a:xfrm>
        </p:spPr>
        <p:txBody>
          <a:bodyPr>
            <a:noAutofit/>
          </a:bodyPr>
          <a:lstStyle/>
          <a:p>
            <a:r>
              <a:rPr lang="en-US" sz="4400" dirty="0" smtClean="0">
                <a:solidFill>
                  <a:schemeClr val="tx1"/>
                </a:solidFill>
                <a:latin typeface="Terminator Two" pitchFamily="2" charset="0"/>
              </a:rPr>
              <a:t>What’s a </a:t>
            </a:r>
            <a:br>
              <a:rPr lang="en-US" sz="4400" dirty="0" smtClean="0">
                <a:solidFill>
                  <a:schemeClr val="tx1"/>
                </a:solidFill>
                <a:latin typeface="Terminator Two" pitchFamily="2" charset="0"/>
              </a:rPr>
            </a:br>
            <a:r>
              <a:rPr lang="en-US" sz="4400" dirty="0" smtClean="0">
                <a:solidFill>
                  <a:schemeClr val="tx1"/>
                </a:solidFill>
                <a:latin typeface="Terminator Two" pitchFamily="2" charset="0"/>
              </a:rPr>
              <a:t>Trojan Horse?</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b="1" dirty="0" smtClean="0">
                <a:solidFill>
                  <a:schemeClr val="tx1"/>
                </a:solidFill>
              </a:rPr>
              <a:t>A Trojan Horse</a:t>
            </a:r>
            <a:r>
              <a:rPr lang="en-US" sz="2800" dirty="0" smtClean="0">
                <a:solidFill>
                  <a:schemeClr val="tx1"/>
                </a:solidFill>
              </a:rPr>
              <a:t> is a virus that allows a hacker to access your computer without you knowing it.  </a:t>
            </a:r>
          </a:p>
          <a:p>
            <a:r>
              <a:rPr lang="en-US" sz="2800" dirty="0" smtClean="0">
                <a:solidFill>
                  <a:schemeClr val="tx1"/>
                </a:solidFill>
              </a:rPr>
              <a:t>Some even allow a hacker to use your webcam without your knowledge, and add to, change, or delete your files.</a:t>
            </a:r>
          </a:p>
        </p:txBody>
      </p:sp>
    </p:spTree>
    <p:extLst>
      <p:ext uri="{BB962C8B-B14F-4D97-AF65-F5344CB8AC3E}">
        <p14:creationId xmlns:p14="http://schemas.microsoft.com/office/powerpoint/2010/main" val="3355260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458200" cy="646664"/>
          </a:xfrm>
        </p:spPr>
        <p:txBody>
          <a:bodyPr>
            <a:noAutofit/>
          </a:bodyPr>
          <a:lstStyle/>
          <a:p>
            <a:r>
              <a:rPr lang="en-US" sz="4400" dirty="0" smtClean="0">
                <a:solidFill>
                  <a:schemeClr val="tx1"/>
                </a:solidFill>
                <a:latin typeface="Terminator Two" pitchFamily="2" charset="0"/>
              </a:rPr>
              <a:t>Software “Coding”?</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b="1" dirty="0" smtClean="0">
                <a:solidFill>
                  <a:schemeClr val="tx1"/>
                </a:solidFill>
              </a:rPr>
              <a:t>“Coding” </a:t>
            </a:r>
            <a:r>
              <a:rPr lang="en-US" sz="2800" dirty="0" smtClean="0">
                <a:solidFill>
                  <a:schemeClr val="tx1"/>
                </a:solidFill>
              </a:rPr>
              <a:t>means writing the instructions that allow software to work.  Computers can only do what they are told, so someone has to tell them what to do.  That person is the computer programmer.</a:t>
            </a:r>
          </a:p>
          <a:p>
            <a:pPr marL="68580" indent="0">
              <a:buNone/>
            </a:pPr>
            <a:endParaRPr lang="en-US" sz="2800" dirty="0" smtClean="0">
              <a:solidFill>
                <a:schemeClr val="tx1"/>
              </a:solidFill>
            </a:endParaRPr>
          </a:p>
        </p:txBody>
      </p:sp>
    </p:spTree>
    <p:extLst>
      <p:ext uri="{BB962C8B-B14F-4D97-AF65-F5344CB8AC3E}">
        <p14:creationId xmlns:p14="http://schemas.microsoft.com/office/powerpoint/2010/main" val="3145086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458200" cy="646664"/>
          </a:xfrm>
        </p:spPr>
        <p:txBody>
          <a:bodyPr>
            <a:noAutofit/>
          </a:bodyPr>
          <a:lstStyle/>
          <a:p>
            <a:r>
              <a:rPr lang="en-US" sz="4400" dirty="0" smtClean="0">
                <a:solidFill>
                  <a:schemeClr val="tx1"/>
                </a:solidFill>
                <a:latin typeface="Terminator Two" pitchFamily="2" charset="0"/>
              </a:rPr>
              <a:t>Software “Coding”?</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dirty="0" smtClean="0">
                <a:solidFill>
                  <a:schemeClr val="tx1"/>
                </a:solidFill>
              </a:rPr>
              <a:t>Programmers write these instructions in various coding languages that are designed to make giving the computer instructions easier.  </a:t>
            </a:r>
          </a:p>
          <a:p>
            <a:r>
              <a:rPr lang="en-US" sz="2800" dirty="0" smtClean="0">
                <a:solidFill>
                  <a:schemeClr val="tx1"/>
                </a:solidFill>
              </a:rPr>
              <a:t>Code languages provide “shortcuts” that prevent having to write much longer amounts of instructions.</a:t>
            </a:r>
          </a:p>
        </p:txBody>
      </p:sp>
    </p:spTree>
    <p:extLst>
      <p:ext uri="{BB962C8B-B14F-4D97-AF65-F5344CB8AC3E}">
        <p14:creationId xmlns:p14="http://schemas.microsoft.com/office/powerpoint/2010/main" val="429732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1100328"/>
            <a:ext cx="8077200" cy="5330952"/>
          </a:xfrm>
        </p:spPr>
      </p:pic>
    </p:spTree>
    <p:extLst>
      <p:ext uri="{BB962C8B-B14F-4D97-AF65-F5344CB8AC3E}">
        <p14:creationId xmlns:p14="http://schemas.microsoft.com/office/powerpoint/2010/main" val="72110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Autofit/>
          </a:bodyPr>
          <a:lstStyle/>
          <a:p>
            <a:r>
              <a:rPr lang="en-US" sz="4400" dirty="0" smtClean="0">
                <a:solidFill>
                  <a:schemeClr val="tx1"/>
                </a:solidFill>
                <a:latin typeface="Terminator Two" pitchFamily="2" charset="0"/>
              </a:rPr>
              <a:t>What is software?</a:t>
            </a:r>
            <a:endParaRPr lang="en-US" sz="4400" dirty="0">
              <a:solidFill>
                <a:schemeClr val="tx1"/>
              </a:solidFill>
              <a:latin typeface="Terminator Two" pitchFamily="2" charset="0"/>
            </a:endParaRPr>
          </a:p>
        </p:txBody>
      </p:sp>
      <p:sp>
        <p:nvSpPr>
          <p:cNvPr id="3" name="Content Placeholder 2"/>
          <p:cNvSpPr>
            <a:spLocks noGrp="1"/>
          </p:cNvSpPr>
          <p:nvPr>
            <p:ph idx="1"/>
          </p:nvPr>
        </p:nvSpPr>
        <p:spPr/>
        <p:txBody>
          <a:bodyPr>
            <a:normAutofit/>
          </a:bodyPr>
          <a:lstStyle/>
          <a:p>
            <a:r>
              <a:rPr lang="en-US" sz="2800" dirty="0" smtClean="0">
                <a:solidFill>
                  <a:schemeClr val="tx1"/>
                </a:solidFill>
              </a:rPr>
              <a:t>The programs or other operating information used by the computer.</a:t>
            </a:r>
          </a:p>
          <a:p>
            <a:r>
              <a:rPr lang="en-US" sz="2800" dirty="0" smtClean="0">
                <a:solidFill>
                  <a:schemeClr val="tx1"/>
                </a:solidFill>
              </a:rPr>
              <a:t>The “instructions” that tell the computer what to do.</a:t>
            </a:r>
            <a:endParaRPr lang="en-US" sz="2800" dirty="0">
              <a:solidFill>
                <a:schemeClr val="tx1"/>
              </a:solidFill>
            </a:endParaRPr>
          </a:p>
        </p:txBody>
      </p:sp>
    </p:spTree>
    <p:extLst>
      <p:ext uri="{BB962C8B-B14F-4D97-AF65-F5344CB8AC3E}">
        <p14:creationId xmlns:p14="http://schemas.microsoft.com/office/powerpoint/2010/main" val="210501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Autofit/>
          </a:bodyPr>
          <a:lstStyle/>
          <a:p>
            <a:r>
              <a:rPr lang="en-US" sz="4400" dirty="0" smtClean="0">
                <a:solidFill>
                  <a:schemeClr val="tx1"/>
                </a:solidFill>
                <a:latin typeface="Terminator Two" pitchFamily="2" charset="0"/>
              </a:rPr>
              <a:t>What is Firmware?</a:t>
            </a:r>
            <a:endParaRPr lang="en-US" sz="4400" dirty="0">
              <a:solidFill>
                <a:schemeClr val="tx1"/>
              </a:solidFill>
              <a:latin typeface="Terminator Two" pitchFamily="2" charset="0"/>
            </a:endParaRPr>
          </a:p>
        </p:txBody>
      </p:sp>
      <p:sp>
        <p:nvSpPr>
          <p:cNvPr id="3" name="Content Placeholder 2"/>
          <p:cNvSpPr>
            <a:spLocks noGrp="1"/>
          </p:cNvSpPr>
          <p:nvPr>
            <p:ph idx="1"/>
          </p:nvPr>
        </p:nvSpPr>
        <p:spPr/>
        <p:txBody>
          <a:bodyPr>
            <a:normAutofit/>
          </a:bodyPr>
          <a:lstStyle/>
          <a:p>
            <a:r>
              <a:rPr lang="en-US" sz="2800" dirty="0" smtClean="0">
                <a:solidFill>
                  <a:schemeClr val="tx1"/>
                </a:solidFill>
              </a:rPr>
              <a:t>Firmware is software that is built-into electronic devices and provides the instructions to make them work.</a:t>
            </a:r>
          </a:p>
          <a:p>
            <a:endParaRPr lang="en-US" sz="2800" dirty="0" smtClean="0">
              <a:solidFill>
                <a:schemeClr val="tx1"/>
              </a:solidFill>
            </a:endParaRPr>
          </a:p>
        </p:txBody>
      </p:sp>
    </p:spTree>
    <p:extLst>
      <p:ext uri="{BB962C8B-B14F-4D97-AF65-F5344CB8AC3E}">
        <p14:creationId xmlns:p14="http://schemas.microsoft.com/office/powerpoint/2010/main" val="1007322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Autofit/>
          </a:bodyPr>
          <a:lstStyle/>
          <a:p>
            <a:r>
              <a:rPr lang="en-US" sz="4400" dirty="0" smtClean="0">
                <a:solidFill>
                  <a:schemeClr val="tx1"/>
                </a:solidFill>
                <a:latin typeface="Terminator Two" pitchFamily="2" charset="0"/>
              </a:rPr>
              <a:t>Where is Firmware?</a:t>
            </a:r>
            <a:endParaRPr lang="en-US" sz="4400" dirty="0">
              <a:solidFill>
                <a:schemeClr val="tx1"/>
              </a:solidFill>
              <a:latin typeface="Terminator Two" pitchFamily="2" charset="0"/>
            </a:endParaRPr>
          </a:p>
        </p:txBody>
      </p:sp>
      <p:sp>
        <p:nvSpPr>
          <p:cNvPr id="3" name="Content Placeholder 2"/>
          <p:cNvSpPr>
            <a:spLocks noGrp="1"/>
          </p:cNvSpPr>
          <p:nvPr>
            <p:ph idx="1"/>
          </p:nvPr>
        </p:nvSpPr>
        <p:spPr/>
        <p:txBody>
          <a:bodyPr>
            <a:normAutofit/>
          </a:bodyPr>
          <a:lstStyle/>
          <a:p>
            <a:r>
              <a:rPr lang="en-US" sz="2800" dirty="0" smtClean="0">
                <a:solidFill>
                  <a:schemeClr val="tx1"/>
                </a:solidFill>
              </a:rPr>
              <a:t>Firmware can be found inside nearly all electronics today – anything “digital,” from computers and smart phones to printers, copiers, wireless routers, DVD and Blu-Ray players, “Smart” TVs, etc.</a:t>
            </a:r>
          </a:p>
        </p:txBody>
      </p:sp>
    </p:spTree>
    <p:extLst>
      <p:ext uri="{BB962C8B-B14F-4D97-AF65-F5344CB8AC3E}">
        <p14:creationId xmlns:p14="http://schemas.microsoft.com/office/powerpoint/2010/main" val="3045107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Autofit/>
          </a:bodyPr>
          <a:lstStyle/>
          <a:p>
            <a:r>
              <a:rPr lang="en-US" sz="4400" dirty="0" smtClean="0">
                <a:solidFill>
                  <a:schemeClr val="tx1"/>
                </a:solidFill>
                <a:latin typeface="Terminator Two" pitchFamily="2" charset="0"/>
              </a:rPr>
              <a:t>What is a “BIOS”?</a:t>
            </a:r>
            <a:endParaRPr lang="en-US" sz="4400" dirty="0">
              <a:solidFill>
                <a:schemeClr val="tx1"/>
              </a:solidFill>
              <a:latin typeface="Terminator Two" pitchFamily="2" charset="0"/>
            </a:endParaRPr>
          </a:p>
        </p:txBody>
      </p:sp>
      <p:sp>
        <p:nvSpPr>
          <p:cNvPr id="3" name="Content Placeholder 2"/>
          <p:cNvSpPr>
            <a:spLocks noGrp="1"/>
          </p:cNvSpPr>
          <p:nvPr>
            <p:ph idx="1"/>
          </p:nvPr>
        </p:nvSpPr>
        <p:spPr/>
        <p:txBody>
          <a:bodyPr>
            <a:normAutofit lnSpcReduction="10000"/>
          </a:bodyPr>
          <a:lstStyle/>
          <a:p>
            <a:r>
              <a:rPr lang="en-US" sz="2800" dirty="0" smtClean="0">
                <a:solidFill>
                  <a:schemeClr val="tx1"/>
                </a:solidFill>
              </a:rPr>
              <a:t>“</a:t>
            </a:r>
            <a:r>
              <a:rPr lang="en-US" sz="2800" b="1" dirty="0" smtClean="0">
                <a:solidFill>
                  <a:schemeClr val="tx1"/>
                </a:solidFill>
              </a:rPr>
              <a:t>B</a:t>
            </a:r>
            <a:r>
              <a:rPr lang="en-US" sz="2800" dirty="0" smtClean="0">
                <a:solidFill>
                  <a:schemeClr val="tx1"/>
                </a:solidFill>
              </a:rPr>
              <a:t>asic </a:t>
            </a:r>
            <a:r>
              <a:rPr lang="en-US" sz="2800" b="1" dirty="0" err="1" smtClean="0">
                <a:solidFill>
                  <a:schemeClr val="tx1"/>
                </a:solidFill>
              </a:rPr>
              <a:t>I</a:t>
            </a:r>
            <a:r>
              <a:rPr lang="en-US" sz="2800" dirty="0" err="1" smtClean="0">
                <a:solidFill>
                  <a:schemeClr val="tx1"/>
                </a:solidFill>
              </a:rPr>
              <a:t>nput/</a:t>
            </a:r>
            <a:r>
              <a:rPr lang="en-US" sz="2800" b="1" dirty="0" err="1" smtClean="0">
                <a:solidFill>
                  <a:schemeClr val="tx1"/>
                </a:solidFill>
              </a:rPr>
              <a:t>O</a:t>
            </a:r>
            <a:r>
              <a:rPr lang="en-US" sz="2800" dirty="0" err="1" smtClean="0">
                <a:solidFill>
                  <a:schemeClr val="tx1"/>
                </a:solidFill>
              </a:rPr>
              <a:t>utput</a:t>
            </a:r>
            <a:r>
              <a:rPr lang="en-US" sz="2800" dirty="0" smtClean="0">
                <a:solidFill>
                  <a:schemeClr val="tx1"/>
                </a:solidFill>
              </a:rPr>
              <a:t> </a:t>
            </a:r>
            <a:r>
              <a:rPr lang="en-US" sz="2800" b="1" dirty="0" smtClean="0">
                <a:solidFill>
                  <a:schemeClr val="tx1"/>
                </a:solidFill>
              </a:rPr>
              <a:t>S</a:t>
            </a:r>
            <a:r>
              <a:rPr lang="en-US" sz="2800" dirty="0" smtClean="0">
                <a:solidFill>
                  <a:schemeClr val="tx1"/>
                </a:solidFill>
              </a:rPr>
              <a:t>ystem”</a:t>
            </a:r>
          </a:p>
          <a:p>
            <a:r>
              <a:rPr lang="en-US" sz="2800" dirty="0" smtClean="0">
                <a:solidFill>
                  <a:schemeClr val="tx1"/>
                </a:solidFill>
              </a:rPr>
              <a:t>Built-in firmware that starts up other processes in a computer – especially the operating system (like Windows, Mac-OS, </a:t>
            </a:r>
            <a:r>
              <a:rPr lang="en-US" sz="2800" dirty="0" err="1" smtClean="0">
                <a:solidFill>
                  <a:schemeClr val="tx1"/>
                </a:solidFill>
              </a:rPr>
              <a:t>i</a:t>
            </a:r>
            <a:r>
              <a:rPr lang="en-US" sz="2800" dirty="0" smtClean="0">
                <a:solidFill>
                  <a:schemeClr val="tx1"/>
                </a:solidFill>
              </a:rPr>
              <a:t>-OS, Android, etc.)</a:t>
            </a:r>
          </a:p>
          <a:p>
            <a:r>
              <a:rPr lang="en-US" sz="2800" dirty="0" smtClean="0">
                <a:solidFill>
                  <a:schemeClr val="tx1"/>
                </a:solidFill>
              </a:rPr>
              <a:t>Stored in a small chip on the motherboard.</a:t>
            </a:r>
          </a:p>
        </p:txBody>
      </p:sp>
    </p:spTree>
    <p:extLst>
      <p:ext uri="{BB962C8B-B14F-4D97-AF65-F5344CB8AC3E}">
        <p14:creationId xmlns:p14="http://schemas.microsoft.com/office/powerpoint/2010/main" val="2381509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Autofit/>
          </a:bodyPr>
          <a:lstStyle/>
          <a:p>
            <a:r>
              <a:rPr lang="en-US" sz="4400" dirty="0" smtClean="0">
                <a:solidFill>
                  <a:schemeClr val="tx1"/>
                </a:solidFill>
                <a:latin typeface="Terminator Two" pitchFamily="2" charset="0"/>
              </a:rPr>
              <a:t>a Desktop BIOS</a:t>
            </a:r>
            <a:endParaRPr lang="en-US" sz="4400" dirty="0">
              <a:solidFill>
                <a:schemeClr val="tx1"/>
              </a:solidFill>
              <a:latin typeface="Terminator Two"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4472" y="1524000"/>
            <a:ext cx="6629400" cy="4972050"/>
          </a:xfrm>
        </p:spPr>
      </p:pic>
    </p:spTree>
    <p:extLst>
      <p:ext uri="{BB962C8B-B14F-4D97-AF65-F5344CB8AC3E}">
        <p14:creationId xmlns:p14="http://schemas.microsoft.com/office/powerpoint/2010/main" val="1250992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Types of Software</a:t>
            </a:r>
            <a:endParaRPr lang="en-US" sz="4400" dirty="0">
              <a:solidFill>
                <a:schemeClr val="tx1"/>
              </a:solidFill>
              <a:latin typeface="Terminator Two" pitchFamily="2" charset="0"/>
            </a:endParaRPr>
          </a:p>
        </p:txBody>
      </p:sp>
      <p:sp>
        <p:nvSpPr>
          <p:cNvPr id="3" name="Content Placeholder 2"/>
          <p:cNvSpPr>
            <a:spLocks noGrp="1"/>
          </p:cNvSpPr>
          <p:nvPr>
            <p:ph idx="1"/>
          </p:nvPr>
        </p:nvSpPr>
        <p:spPr/>
        <p:txBody>
          <a:bodyPr>
            <a:normAutofit/>
          </a:bodyPr>
          <a:lstStyle/>
          <a:p>
            <a:r>
              <a:rPr lang="en-US" sz="2800" b="1" dirty="0" smtClean="0">
                <a:solidFill>
                  <a:schemeClr val="tx1"/>
                </a:solidFill>
              </a:rPr>
              <a:t>Operating Systems</a:t>
            </a:r>
            <a:r>
              <a:rPr lang="en-US" sz="2800" dirty="0" smtClean="0">
                <a:solidFill>
                  <a:schemeClr val="tx1"/>
                </a:solidFill>
              </a:rPr>
              <a:t> – software that serves as the “foundation” that other applications use to run and interact with the computer and its parts.  </a:t>
            </a:r>
          </a:p>
          <a:p>
            <a:r>
              <a:rPr lang="en-US" sz="2800" dirty="0" smtClean="0">
                <a:solidFill>
                  <a:schemeClr val="tx1"/>
                </a:solidFill>
              </a:rPr>
              <a:t>Common OS’s include Windows, Mac-OS, iOS, Android, and Linux.</a:t>
            </a:r>
          </a:p>
          <a:p>
            <a:pPr marL="68580" indent="0">
              <a:buNone/>
            </a:pPr>
            <a:endParaRPr lang="en-US" sz="2800" dirty="0" smtClean="0">
              <a:solidFill>
                <a:schemeClr val="tx1"/>
              </a:solidFill>
            </a:endParaRPr>
          </a:p>
        </p:txBody>
      </p:sp>
    </p:spTree>
    <p:extLst>
      <p:ext uri="{BB962C8B-B14F-4D97-AF65-F5344CB8AC3E}">
        <p14:creationId xmlns:p14="http://schemas.microsoft.com/office/powerpoint/2010/main" val="1119016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Operating Systems</a:t>
            </a:r>
            <a:endParaRPr lang="en-US" sz="4400" dirty="0">
              <a:solidFill>
                <a:schemeClr val="tx1"/>
              </a:solidFill>
              <a:latin typeface="Terminator Two"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676400"/>
            <a:ext cx="6172200" cy="4624625"/>
          </a:xfrm>
        </p:spPr>
      </p:pic>
    </p:spTree>
    <p:extLst>
      <p:ext uri="{BB962C8B-B14F-4D97-AF65-F5344CB8AC3E}">
        <p14:creationId xmlns:p14="http://schemas.microsoft.com/office/powerpoint/2010/main" val="4026192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646664"/>
          </a:xfrm>
        </p:spPr>
        <p:txBody>
          <a:bodyPr>
            <a:noAutofit/>
          </a:bodyPr>
          <a:lstStyle/>
          <a:p>
            <a:r>
              <a:rPr lang="en-US" sz="4400" dirty="0" smtClean="0">
                <a:solidFill>
                  <a:schemeClr val="tx1"/>
                </a:solidFill>
                <a:latin typeface="Terminator Two" pitchFamily="2" charset="0"/>
              </a:rPr>
              <a:t>Applications</a:t>
            </a:r>
            <a:endParaRPr lang="en-US" sz="4400" dirty="0">
              <a:solidFill>
                <a:schemeClr val="tx1"/>
              </a:solidFill>
              <a:latin typeface="Terminator Two" pitchFamily="2" charset="0"/>
            </a:endParaRPr>
          </a:p>
        </p:txBody>
      </p:sp>
      <p:sp>
        <p:nvSpPr>
          <p:cNvPr id="3" name="Content Placeholder 2"/>
          <p:cNvSpPr>
            <a:spLocks noGrp="1"/>
          </p:cNvSpPr>
          <p:nvPr>
            <p:ph idx="1"/>
          </p:nvPr>
        </p:nvSpPr>
        <p:spPr>
          <a:xfrm>
            <a:off x="1043492" y="1981200"/>
            <a:ext cx="6777317" cy="3851429"/>
          </a:xfrm>
        </p:spPr>
        <p:txBody>
          <a:bodyPr>
            <a:normAutofit/>
          </a:bodyPr>
          <a:lstStyle/>
          <a:p>
            <a:r>
              <a:rPr lang="en-US" sz="2800" b="1" dirty="0" smtClean="0">
                <a:solidFill>
                  <a:schemeClr val="tx1"/>
                </a:solidFill>
              </a:rPr>
              <a:t>Applications </a:t>
            </a:r>
            <a:r>
              <a:rPr lang="en-US" sz="2800" dirty="0" smtClean="0">
                <a:solidFill>
                  <a:schemeClr val="tx1"/>
                </a:solidFill>
              </a:rPr>
              <a:t>are the different programs that run on the Operating System that allow you to use the computer for different things.</a:t>
            </a:r>
          </a:p>
          <a:p>
            <a:r>
              <a:rPr lang="en-US" sz="2800" dirty="0" smtClean="0">
                <a:solidFill>
                  <a:schemeClr val="tx1"/>
                </a:solidFill>
              </a:rPr>
              <a:t>Microsoft Word, PowerPoint, Excel, various games like Skyrim, communication apps like Skype, etc.</a:t>
            </a:r>
          </a:p>
        </p:txBody>
      </p:sp>
    </p:spTree>
    <p:extLst>
      <p:ext uri="{BB962C8B-B14F-4D97-AF65-F5344CB8AC3E}">
        <p14:creationId xmlns:p14="http://schemas.microsoft.com/office/powerpoint/2010/main" val="1125538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212</TotalTime>
  <Words>455</Words>
  <Application>Microsoft Office PowerPoint</Application>
  <PresentationFormat>On-screen Show (4:3)</PresentationFormat>
  <Paragraphs>37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Century Gothic</vt:lpstr>
      <vt:lpstr>Terminator Two</vt:lpstr>
      <vt:lpstr>Wingdings 2</vt:lpstr>
      <vt:lpstr>Austin</vt:lpstr>
      <vt:lpstr>Software Basics</vt:lpstr>
      <vt:lpstr>What is software?</vt:lpstr>
      <vt:lpstr>What is Firmware?</vt:lpstr>
      <vt:lpstr>Where is Firmware?</vt:lpstr>
      <vt:lpstr>What is a “BIOS”?</vt:lpstr>
      <vt:lpstr>a Desktop BIOS</vt:lpstr>
      <vt:lpstr>Types of Software</vt:lpstr>
      <vt:lpstr>Operating Systems</vt:lpstr>
      <vt:lpstr>Applications</vt:lpstr>
      <vt:lpstr>Applications</vt:lpstr>
      <vt:lpstr>What is Malware?</vt:lpstr>
      <vt:lpstr>What is bloatware?</vt:lpstr>
      <vt:lpstr>What’s a  Trojan Horse?</vt:lpstr>
      <vt:lpstr>Software “Coding”?</vt:lpstr>
      <vt:lpstr>Software “Coding”?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HARDWARE</dc:title>
  <dc:creator>Glenn</dc:creator>
  <cp:lastModifiedBy>Glenn Peyton</cp:lastModifiedBy>
  <cp:revision>15</cp:revision>
  <dcterms:created xsi:type="dcterms:W3CDTF">2014-08-22T02:26:25Z</dcterms:created>
  <dcterms:modified xsi:type="dcterms:W3CDTF">2014-09-08T17:15:27Z</dcterms:modified>
</cp:coreProperties>
</file>