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3" r:id="rId8"/>
    <p:sldId id="261"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7" d="100"/>
          <a:sy n="77" d="100"/>
        </p:scale>
        <p:origin x="114"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652391-E1A8-4677-8402-803504738C95}" type="datetimeFigureOut">
              <a:rPr lang="en-US" smtClean="0"/>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A6F50-2C21-48A1-BFC4-C507E8659E66}" type="slidenum">
              <a:rPr lang="en-US" smtClean="0"/>
              <a:t>‹#›</a:t>
            </a:fld>
            <a:endParaRPr lang="en-US"/>
          </a:p>
        </p:txBody>
      </p:sp>
    </p:spTree>
    <p:extLst>
      <p:ext uri="{BB962C8B-B14F-4D97-AF65-F5344CB8AC3E}">
        <p14:creationId xmlns:p14="http://schemas.microsoft.com/office/powerpoint/2010/main" val="94112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652391-E1A8-4677-8402-803504738C95}" type="datetimeFigureOut">
              <a:rPr lang="en-US" smtClean="0"/>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A6F50-2C21-48A1-BFC4-C507E8659E66}" type="slidenum">
              <a:rPr lang="en-US" smtClean="0"/>
              <a:t>‹#›</a:t>
            </a:fld>
            <a:endParaRPr lang="en-US"/>
          </a:p>
        </p:txBody>
      </p:sp>
    </p:spTree>
    <p:extLst>
      <p:ext uri="{BB962C8B-B14F-4D97-AF65-F5344CB8AC3E}">
        <p14:creationId xmlns:p14="http://schemas.microsoft.com/office/powerpoint/2010/main" val="1253216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365125"/>
            <a:ext cx="1478756"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1488" y="365125"/>
            <a:ext cx="4321969"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652391-E1A8-4677-8402-803504738C95}" type="datetimeFigureOut">
              <a:rPr lang="en-US" smtClean="0"/>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A6F50-2C21-48A1-BFC4-C507E8659E66}" type="slidenum">
              <a:rPr lang="en-US" smtClean="0"/>
              <a:t>‹#›</a:t>
            </a:fld>
            <a:endParaRPr lang="en-US"/>
          </a:p>
        </p:txBody>
      </p:sp>
    </p:spTree>
    <p:extLst>
      <p:ext uri="{BB962C8B-B14F-4D97-AF65-F5344CB8AC3E}">
        <p14:creationId xmlns:p14="http://schemas.microsoft.com/office/powerpoint/2010/main" val="2274740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652391-E1A8-4677-8402-803504738C95}" type="datetimeFigureOut">
              <a:rPr lang="en-US" smtClean="0"/>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A6F50-2C21-48A1-BFC4-C507E8659E66}" type="slidenum">
              <a:rPr lang="en-US" smtClean="0"/>
              <a:t>‹#›</a:t>
            </a:fld>
            <a:endParaRPr lang="en-US"/>
          </a:p>
        </p:txBody>
      </p:sp>
    </p:spTree>
    <p:extLst>
      <p:ext uri="{BB962C8B-B14F-4D97-AF65-F5344CB8AC3E}">
        <p14:creationId xmlns:p14="http://schemas.microsoft.com/office/powerpoint/2010/main" val="1691011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652391-E1A8-4677-8402-803504738C95}" type="datetimeFigureOut">
              <a:rPr lang="en-US" smtClean="0"/>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A6F50-2C21-48A1-BFC4-C507E8659E66}" type="slidenum">
              <a:rPr lang="en-US" smtClean="0"/>
              <a:t>‹#›</a:t>
            </a:fld>
            <a:endParaRPr lang="en-US"/>
          </a:p>
        </p:txBody>
      </p:sp>
    </p:spTree>
    <p:extLst>
      <p:ext uri="{BB962C8B-B14F-4D97-AF65-F5344CB8AC3E}">
        <p14:creationId xmlns:p14="http://schemas.microsoft.com/office/powerpoint/2010/main" val="1716531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1487" y="1825625"/>
            <a:ext cx="2900363"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1825625"/>
            <a:ext cx="2900363"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652391-E1A8-4677-8402-803504738C95}" type="datetimeFigureOut">
              <a:rPr lang="en-US" smtClean="0"/>
              <a:t>4/16/2015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A6F50-2C21-48A1-BFC4-C507E8659E66}" type="slidenum">
              <a:rPr lang="en-US" smtClean="0"/>
              <a:t>‹#›</a:t>
            </a:fld>
            <a:endParaRPr lang="en-US"/>
          </a:p>
        </p:txBody>
      </p:sp>
    </p:spTree>
    <p:extLst>
      <p:ext uri="{BB962C8B-B14F-4D97-AF65-F5344CB8AC3E}">
        <p14:creationId xmlns:p14="http://schemas.microsoft.com/office/powerpoint/2010/main" val="3349664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652391-E1A8-4677-8402-803504738C95}" type="datetimeFigureOut">
              <a:rPr lang="en-US" smtClean="0"/>
              <a:t>4/16/2015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1A6F50-2C21-48A1-BFC4-C507E8659E66}" type="slidenum">
              <a:rPr lang="en-US" smtClean="0"/>
              <a:t>‹#›</a:t>
            </a:fld>
            <a:endParaRPr lang="en-US"/>
          </a:p>
        </p:txBody>
      </p:sp>
    </p:spTree>
    <p:extLst>
      <p:ext uri="{BB962C8B-B14F-4D97-AF65-F5344CB8AC3E}">
        <p14:creationId xmlns:p14="http://schemas.microsoft.com/office/powerpoint/2010/main" val="1608037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652391-E1A8-4677-8402-803504738C95}" type="datetimeFigureOut">
              <a:rPr lang="en-US" smtClean="0"/>
              <a:t>4/16/2015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1A6F50-2C21-48A1-BFC4-C507E8659E66}" type="slidenum">
              <a:rPr lang="en-US" smtClean="0"/>
              <a:t>‹#›</a:t>
            </a:fld>
            <a:endParaRPr lang="en-US"/>
          </a:p>
        </p:txBody>
      </p:sp>
    </p:spTree>
    <p:extLst>
      <p:ext uri="{BB962C8B-B14F-4D97-AF65-F5344CB8AC3E}">
        <p14:creationId xmlns:p14="http://schemas.microsoft.com/office/powerpoint/2010/main" val="1736420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652391-E1A8-4677-8402-803504738C95}" type="datetimeFigureOut">
              <a:rPr lang="en-US" smtClean="0"/>
              <a:t>4/16/2015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1A6F50-2C21-48A1-BFC4-C507E8659E66}" type="slidenum">
              <a:rPr lang="en-US" smtClean="0"/>
              <a:t>‹#›</a:t>
            </a:fld>
            <a:endParaRPr lang="en-US"/>
          </a:p>
        </p:txBody>
      </p:sp>
    </p:spTree>
    <p:extLst>
      <p:ext uri="{BB962C8B-B14F-4D97-AF65-F5344CB8AC3E}">
        <p14:creationId xmlns:p14="http://schemas.microsoft.com/office/powerpoint/2010/main" val="1376475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652391-E1A8-4677-8402-803504738C95}" type="datetimeFigureOut">
              <a:rPr lang="en-US" smtClean="0"/>
              <a:t>4/16/2015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A6F50-2C21-48A1-BFC4-C507E8659E66}" type="slidenum">
              <a:rPr lang="en-US" smtClean="0"/>
              <a:t>‹#›</a:t>
            </a:fld>
            <a:endParaRPr lang="en-US"/>
          </a:p>
        </p:txBody>
      </p:sp>
    </p:spTree>
    <p:extLst>
      <p:ext uri="{BB962C8B-B14F-4D97-AF65-F5344CB8AC3E}">
        <p14:creationId xmlns:p14="http://schemas.microsoft.com/office/powerpoint/2010/main" val="2416745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652391-E1A8-4677-8402-803504738C95}" type="datetimeFigureOut">
              <a:rPr lang="en-US" smtClean="0"/>
              <a:t>4/16/2015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A6F50-2C21-48A1-BFC4-C507E8659E66}" type="slidenum">
              <a:rPr lang="en-US" smtClean="0"/>
              <a:t>‹#›</a:t>
            </a:fld>
            <a:endParaRPr lang="en-US"/>
          </a:p>
        </p:txBody>
      </p:sp>
    </p:spTree>
    <p:extLst>
      <p:ext uri="{BB962C8B-B14F-4D97-AF65-F5344CB8AC3E}">
        <p14:creationId xmlns:p14="http://schemas.microsoft.com/office/powerpoint/2010/main" val="1314090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652391-E1A8-4677-8402-803504738C95}" type="datetimeFigureOut">
              <a:rPr lang="en-US" smtClean="0"/>
              <a:t>4/16/2015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1A6F50-2C21-48A1-BFC4-C507E8659E66}" type="slidenum">
              <a:rPr lang="en-US" smtClean="0"/>
              <a:t>‹#›</a:t>
            </a:fld>
            <a:endParaRPr lang="en-US"/>
          </a:p>
        </p:txBody>
      </p:sp>
    </p:spTree>
    <p:extLst>
      <p:ext uri="{BB962C8B-B14F-4D97-AF65-F5344CB8AC3E}">
        <p14:creationId xmlns:p14="http://schemas.microsoft.com/office/powerpoint/2010/main" val="31630509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9600" dirty="0" smtClean="0">
                <a:latin typeface="Stencil" panose="040409050D0802020404" pitchFamily="82" charset="0"/>
              </a:rPr>
              <a:t>Vietnam</a:t>
            </a:r>
            <a:endParaRPr lang="en-US" sz="9600" dirty="0">
              <a:latin typeface="Stencil" panose="040409050D0802020404" pitchFamily="82" charset="0"/>
            </a:endParaRPr>
          </a:p>
        </p:txBody>
      </p:sp>
      <p:sp>
        <p:nvSpPr>
          <p:cNvPr id="3" name="Subtitle 2"/>
          <p:cNvSpPr>
            <a:spLocks noGrp="1"/>
          </p:cNvSpPr>
          <p:nvPr>
            <p:ph type="subTitle" idx="1"/>
          </p:nvPr>
        </p:nvSpPr>
        <p:spPr/>
        <p:txBody>
          <a:bodyPr/>
          <a:lstStyle/>
          <a:p>
            <a:r>
              <a:rPr lang="en-US" b="1" dirty="0" smtClean="0"/>
              <a:t>BACKGROUND OF THE WAR</a:t>
            </a:r>
            <a:endParaRPr lang="en-US" b="1" dirty="0"/>
          </a:p>
        </p:txBody>
      </p:sp>
    </p:spTree>
    <p:extLst>
      <p:ext uri="{BB962C8B-B14F-4D97-AF65-F5344CB8AC3E}">
        <p14:creationId xmlns:p14="http://schemas.microsoft.com/office/powerpoint/2010/main" val="6215030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latin typeface="AcmeFont" pitchFamily="2" charset="0"/>
              </a:rPr>
              <a:t>Civil War in Vietnam</a:t>
            </a:r>
            <a:endParaRPr lang="en-US" dirty="0">
              <a:latin typeface="AcmeFont" pitchFamily="2" charset="0"/>
            </a:endParaRPr>
          </a:p>
        </p:txBody>
      </p:sp>
      <p:sp>
        <p:nvSpPr>
          <p:cNvPr id="3" name="Content Placeholder 2"/>
          <p:cNvSpPr>
            <a:spLocks noGrp="1"/>
          </p:cNvSpPr>
          <p:nvPr>
            <p:ph idx="1"/>
          </p:nvPr>
        </p:nvSpPr>
        <p:spPr>
          <a:xfrm>
            <a:off x="3327210" y="1825624"/>
            <a:ext cx="5346265" cy="4687909"/>
          </a:xfrm>
        </p:spPr>
        <p:txBody>
          <a:bodyPr>
            <a:normAutofit/>
          </a:bodyPr>
          <a:lstStyle/>
          <a:p>
            <a:r>
              <a:rPr lang="en-US" dirty="0" smtClean="0"/>
              <a:t>Unable to unite the north and south through democratic means, communist forces clashed with South Vietnamese forces, setting off a civil war that would rage on into the 1960s.</a:t>
            </a:r>
          </a:p>
          <a:p>
            <a:r>
              <a:rPr lang="en-US" dirty="0" smtClean="0"/>
              <a:t>American involvement would remain limited to money, supplies, and a few advisors until 1964…</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81157"/>
            <a:ext cx="3339017" cy="5032376"/>
          </a:xfrm>
          <a:prstGeom prst="rect">
            <a:avLst/>
          </a:prstGeom>
        </p:spPr>
      </p:pic>
    </p:spTree>
    <p:extLst>
      <p:ext uri="{BB962C8B-B14F-4D97-AF65-F5344CB8AC3E}">
        <p14:creationId xmlns:p14="http://schemas.microsoft.com/office/powerpoint/2010/main" val="33365150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0012" y="0"/>
            <a:ext cx="6844311" cy="6858000"/>
          </a:xfrm>
          <a:prstGeom prst="rect">
            <a:avLst/>
          </a:prstGeom>
        </p:spPr>
      </p:pic>
      <p:sp>
        <p:nvSpPr>
          <p:cNvPr id="3" name="Oval 2"/>
          <p:cNvSpPr/>
          <p:nvPr/>
        </p:nvSpPr>
        <p:spPr>
          <a:xfrm>
            <a:off x="3734718" y="2005069"/>
            <a:ext cx="429658" cy="105761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eft Arrow 3"/>
          <p:cNvSpPr/>
          <p:nvPr/>
        </p:nvSpPr>
        <p:spPr>
          <a:xfrm rot="20033832">
            <a:off x="3987742" y="2082189"/>
            <a:ext cx="914400" cy="385591"/>
          </a:xfrm>
          <a:prstGeom prst="leftArrow">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6910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latin typeface="AcmeFont" pitchFamily="2" charset="0"/>
              </a:rPr>
              <a:t>“French Indochina”</a:t>
            </a:r>
            <a:endParaRPr lang="en-US" dirty="0">
              <a:latin typeface="AcmeFont" pitchFamily="2" charset="0"/>
            </a:endParaRPr>
          </a:p>
        </p:txBody>
      </p:sp>
      <p:sp>
        <p:nvSpPr>
          <p:cNvPr id="3" name="Content Placeholder 2"/>
          <p:cNvSpPr>
            <a:spLocks noGrp="1"/>
          </p:cNvSpPr>
          <p:nvPr>
            <p:ph idx="1"/>
          </p:nvPr>
        </p:nvSpPr>
        <p:spPr>
          <a:xfrm>
            <a:off x="3369501" y="1825625"/>
            <a:ext cx="5145848" cy="4351338"/>
          </a:xfrm>
        </p:spPr>
        <p:txBody>
          <a:bodyPr/>
          <a:lstStyle/>
          <a:p>
            <a:r>
              <a:rPr lang="en-US" dirty="0" smtClean="0"/>
              <a:t>Vietnam had previously been known as “</a:t>
            </a:r>
            <a:r>
              <a:rPr lang="en-US" u="sng" dirty="0" smtClean="0"/>
              <a:t>French Indochina</a:t>
            </a:r>
            <a:r>
              <a:rPr lang="en-US" dirty="0" smtClean="0"/>
              <a:t>” because it was a colony of </a:t>
            </a:r>
            <a:r>
              <a:rPr lang="en-US" u="sng" dirty="0" smtClean="0"/>
              <a:t>France</a:t>
            </a:r>
            <a:r>
              <a:rPr lang="en-US" dirty="0" smtClean="0"/>
              <a:t>.</a:t>
            </a:r>
          </a:p>
          <a:p>
            <a:r>
              <a:rPr lang="en-US" dirty="0" smtClean="0"/>
              <a:t>After WWII, Communist leader </a:t>
            </a:r>
            <a:r>
              <a:rPr lang="en-US" u="sng" dirty="0" smtClean="0"/>
              <a:t>Ho Chi Minh</a:t>
            </a:r>
            <a:r>
              <a:rPr lang="en-US" dirty="0" smtClean="0"/>
              <a:t> led a rebellion against the French to try and help his country become independent.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800" y="1367034"/>
            <a:ext cx="3027284" cy="4809929"/>
          </a:xfrm>
          <a:prstGeom prst="rect">
            <a:avLst/>
          </a:prstGeom>
        </p:spPr>
      </p:pic>
    </p:spTree>
    <p:extLst>
      <p:ext uri="{BB962C8B-B14F-4D97-AF65-F5344CB8AC3E}">
        <p14:creationId xmlns:p14="http://schemas.microsoft.com/office/powerpoint/2010/main" val="5748225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latin typeface="AcmeFont" pitchFamily="2" charset="0"/>
              </a:rPr>
              <a:t>Ho Chi Minh</a:t>
            </a:r>
            <a:endParaRPr lang="en-US" dirty="0">
              <a:latin typeface="AcmeFont" pitchFamily="2" charset="0"/>
            </a:endParaRPr>
          </a:p>
        </p:txBody>
      </p:sp>
      <p:sp>
        <p:nvSpPr>
          <p:cNvPr id="3" name="Content Placeholder 2"/>
          <p:cNvSpPr>
            <a:spLocks noGrp="1"/>
          </p:cNvSpPr>
          <p:nvPr>
            <p:ph idx="1"/>
          </p:nvPr>
        </p:nvSpPr>
        <p:spPr>
          <a:xfrm>
            <a:off x="3169084" y="1825625"/>
            <a:ext cx="5346265" cy="4351338"/>
          </a:xfrm>
        </p:spPr>
        <p:txBody>
          <a:bodyPr/>
          <a:lstStyle/>
          <a:p>
            <a:r>
              <a:rPr lang="en-US" dirty="0" smtClean="0"/>
              <a:t>Ho Chi Minh had actually studied the </a:t>
            </a:r>
            <a:r>
              <a:rPr lang="en-US" u="sng" dirty="0" smtClean="0"/>
              <a:t>American</a:t>
            </a:r>
            <a:r>
              <a:rPr lang="en-US" dirty="0" smtClean="0"/>
              <a:t> Revolution and was inspired by the Declaration of Independence.</a:t>
            </a:r>
          </a:p>
          <a:p>
            <a:r>
              <a:rPr lang="en-US" dirty="0" smtClean="0"/>
              <a:t>He had attempted to gain American support for an independence movement and even had the support of </a:t>
            </a:r>
            <a:r>
              <a:rPr lang="en-US" u="sng" dirty="0" smtClean="0"/>
              <a:t>President Roosevelt</a:t>
            </a:r>
            <a:r>
              <a:rPr lang="en-US" dirty="0" smtClean="0"/>
              <a:t> during WWII.</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964" y="1690689"/>
            <a:ext cx="2865120" cy="3891280"/>
          </a:xfrm>
          <a:prstGeom prst="rect">
            <a:avLst/>
          </a:prstGeom>
        </p:spPr>
      </p:pic>
    </p:spTree>
    <p:extLst>
      <p:ext uri="{BB962C8B-B14F-4D97-AF65-F5344CB8AC3E}">
        <p14:creationId xmlns:p14="http://schemas.microsoft.com/office/powerpoint/2010/main" val="8065435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latin typeface="AcmeFont" pitchFamily="2" charset="0"/>
              </a:rPr>
              <a:t>Ho Chi Minh</a:t>
            </a:r>
            <a:endParaRPr lang="en-US" dirty="0">
              <a:latin typeface="AcmeFont" pitchFamily="2" charset="0"/>
            </a:endParaRPr>
          </a:p>
        </p:txBody>
      </p:sp>
      <p:sp>
        <p:nvSpPr>
          <p:cNvPr id="3" name="Content Placeholder 2"/>
          <p:cNvSpPr>
            <a:spLocks noGrp="1"/>
          </p:cNvSpPr>
          <p:nvPr>
            <p:ph idx="1"/>
          </p:nvPr>
        </p:nvSpPr>
        <p:spPr>
          <a:xfrm>
            <a:off x="3169084" y="1825625"/>
            <a:ext cx="5346265" cy="4351338"/>
          </a:xfrm>
        </p:spPr>
        <p:txBody>
          <a:bodyPr>
            <a:normAutofit/>
          </a:bodyPr>
          <a:lstStyle/>
          <a:p>
            <a:r>
              <a:rPr lang="en-US" dirty="0" smtClean="0"/>
              <a:t>Unfortunately, Hi Chi Minh had also studied and was inspired by </a:t>
            </a:r>
            <a:r>
              <a:rPr lang="en-US" u="sng" dirty="0" smtClean="0"/>
              <a:t>communist</a:t>
            </a:r>
            <a:r>
              <a:rPr lang="en-US" dirty="0" smtClean="0"/>
              <a:t> writings.</a:t>
            </a:r>
          </a:p>
          <a:p>
            <a:r>
              <a:rPr lang="en-US" dirty="0" smtClean="0"/>
              <a:t>Roosevelt’s death and the beginning of the </a:t>
            </a:r>
            <a:r>
              <a:rPr lang="en-US" u="sng" dirty="0" smtClean="0"/>
              <a:t>Cold War </a:t>
            </a:r>
            <a:r>
              <a:rPr lang="en-US" dirty="0" smtClean="0"/>
              <a:t>after WWII meant that he would not receive American support.  </a:t>
            </a:r>
          </a:p>
          <a:p>
            <a:r>
              <a:rPr lang="en-US" dirty="0" smtClean="0"/>
              <a:t>Ho Chi Minh began a revolutionary struggle against French forces for </a:t>
            </a:r>
            <a:r>
              <a:rPr lang="en-US" u="sng" dirty="0" smtClean="0"/>
              <a:t>independence</a:t>
            </a:r>
            <a:r>
              <a:rPr lang="en-US" dirty="0" smtClean="0"/>
              <a:t>.</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763" t="-221" r="51321" b="221"/>
          <a:stretch/>
        </p:blipFill>
        <p:spPr>
          <a:xfrm>
            <a:off x="282356" y="1600202"/>
            <a:ext cx="2886728" cy="4576761"/>
          </a:xfrm>
          <a:prstGeom prst="rect">
            <a:avLst/>
          </a:prstGeom>
        </p:spPr>
      </p:pic>
    </p:spTree>
    <p:extLst>
      <p:ext uri="{BB962C8B-B14F-4D97-AF65-F5344CB8AC3E}">
        <p14:creationId xmlns:p14="http://schemas.microsoft.com/office/powerpoint/2010/main" val="30309113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latin typeface="AcmeFont" pitchFamily="2" charset="0"/>
              </a:rPr>
              <a:t>President Eisenhower</a:t>
            </a:r>
            <a:endParaRPr lang="en-US" dirty="0">
              <a:latin typeface="AcmeFont" pitchFamily="2" charset="0"/>
            </a:endParaRPr>
          </a:p>
        </p:txBody>
      </p:sp>
      <p:sp>
        <p:nvSpPr>
          <p:cNvPr id="3" name="Content Placeholder 2"/>
          <p:cNvSpPr>
            <a:spLocks noGrp="1"/>
          </p:cNvSpPr>
          <p:nvPr>
            <p:ph idx="1"/>
          </p:nvPr>
        </p:nvSpPr>
        <p:spPr>
          <a:xfrm>
            <a:off x="3327210" y="1825624"/>
            <a:ext cx="5346265" cy="4687909"/>
          </a:xfrm>
        </p:spPr>
        <p:txBody>
          <a:bodyPr>
            <a:normAutofit/>
          </a:bodyPr>
          <a:lstStyle/>
          <a:p>
            <a:r>
              <a:rPr lang="en-US" dirty="0" smtClean="0"/>
              <a:t>Vice President </a:t>
            </a:r>
            <a:r>
              <a:rPr lang="en-US" u="sng" dirty="0" smtClean="0"/>
              <a:t>Richard Nixon</a:t>
            </a:r>
            <a:r>
              <a:rPr lang="en-US" dirty="0" smtClean="0"/>
              <a:t> had urged President Eisenhower to send American forces in right away to help the French and stop the spread of communism.  </a:t>
            </a:r>
          </a:p>
          <a:p>
            <a:r>
              <a:rPr lang="en-US" dirty="0" smtClean="0"/>
              <a:t>Eisenhower </a:t>
            </a:r>
            <a:r>
              <a:rPr lang="en-US" u="sng" dirty="0" smtClean="0"/>
              <a:t>refused</a:t>
            </a:r>
            <a:r>
              <a:rPr lang="en-US" dirty="0" smtClean="0"/>
              <a:t>.  He had been a five star general, and was wary about sending more American troops to fight and die in a complex war.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967" y="1921678"/>
            <a:ext cx="2908300" cy="4495800"/>
          </a:xfrm>
          <a:prstGeom prst="rect">
            <a:avLst/>
          </a:prstGeom>
        </p:spPr>
      </p:pic>
    </p:spTree>
    <p:extLst>
      <p:ext uri="{BB962C8B-B14F-4D97-AF65-F5344CB8AC3E}">
        <p14:creationId xmlns:p14="http://schemas.microsoft.com/office/powerpoint/2010/main" val="14905191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latin typeface="AcmeFont" pitchFamily="2" charset="0"/>
              </a:rPr>
              <a:t>President Eisenhower</a:t>
            </a:r>
            <a:endParaRPr lang="en-US" dirty="0">
              <a:latin typeface="AcmeFont" pitchFamily="2" charset="0"/>
            </a:endParaRPr>
          </a:p>
        </p:txBody>
      </p:sp>
      <p:sp>
        <p:nvSpPr>
          <p:cNvPr id="3" name="Content Placeholder 2"/>
          <p:cNvSpPr>
            <a:spLocks noGrp="1"/>
          </p:cNvSpPr>
          <p:nvPr>
            <p:ph idx="1"/>
          </p:nvPr>
        </p:nvSpPr>
        <p:spPr>
          <a:xfrm>
            <a:off x="3327210" y="1825624"/>
            <a:ext cx="5346265" cy="4687909"/>
          </a:xfrm>
        </p:spPr>
        <p:txBody>
          <a:bodyPr>
            <a:normAutofit/>
          </a:bodyPr>
          <a:lstStyle/>
          <a:p>
            <a:r>
              <a:rPr lang="en-US" dirty="0" smtClean="0"/>
              <a:t>Still, Eisenhower was first to propose the so-called “</a:t>
            </a:r>
            <a:r>
              <a:rPr lang="en-US" b="1" u="sng" dirty="0" smtClean="0"/>
              <a:t>domino theory</a:t>
            </a:r>
            <a:r>
              <a:rPr lang="en-US" dirty="0" smtClean="0"/>
              <a:t>” – that the fall of one country in Asia to communism would surely lead to another, and then another – like a chain of dominos.</a:t>
            </a:r>
          </a:p>
          <a:p>
            <a:r>
              <a:rPr lang="en-US" dirty="0" smtClean="0"/>
              <a:t>He sent a handful of American military </a:t>
            </a:r>
            <a:r>
              <a:rPr lang="en-US" u="sng" dirty="0" smtClean="0"/>
              <a:t>advisors</a:t>
            </a:r>
            <a:r>
              <a:rPr lang="en-US" dirty="0" smtClean="0"/>
              <a:t> as well as aid to help the non-communist south.</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967" y="1921678"/>
            <a:ext cx="2908300" cy="4495800"/>
          </a:xfrm>
          <a:prstGeom prst="rect">
            <a:avLst/>
          </a:prstGeom>
        </p:spPr>
      </p:pic>
    </p:spTree>
    <p:extLst>
      <p:ext uri="{BB962C8B-B14F-4D97-AF65-F5344CB8AC3E}">
        <p14:creationId xmlns:p14="http://schemas.microsoft.com/office/powerpoint/2010/main" val="18562814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err="1" smtClean="0">
                <a:latin typeface="AcmeFont" pitchFamily="2" charset="0"/>
              </a:rPr>
              <a:t>Dien</a:t>
            </a:r>
            <a:r>
              <a:rPr lang="en-US" dirty="0" smtClean="0">
                <a:latin typeface="AcmeFont" pitchFamily="2" charset="0"/>
              </a:rPr>
              <a:t> Bien </a:t>
            </a:r>
            <a:r>
              <a:rPr lang="en-US" dirty="0" err="1" smtClean="0">
                <a:latin typeface="AcmeFont" pitchFamily="2" charset="0"/>
              </a:rPr>
              <a:t>Phu</a:t>
            </a:r>
            <a:endParaRPr lang="en-US" dirty="0">
              <a:latin typeface="AcmeFont" pitchFamily="2" charset="0"/>
            </a:endParaRPr>
          </a:p>
        </p:txBody>
      </p:sp>
      <p:sp>
        <p:nvSpPr>
          <p:cNvPr id="3" name="Content Placeholder 2"/>
          <p:cNvSpPr>
            <a:spLocks noGrp="1"/>
          </p:cNvSpPr>
          <p:nvPr>
            <p:ph idx="1"/>
          </p:nvPr>
        </p:nvSpPr>
        <p:spPr>
          <a:xfrm>
            <a:off x="3327210" y="1825624"/>
            <a:ext cx="5346265" cy="4687909"/>
          </a:xfrm>
        </p:spPr>
        <p:txBody>
          <a:bodyPr>
            <a:normAutofit/>
          </a:bodyPr>
          <a:lstStyle/>
          <a:p>
            <a:r>
              <a:rPr lang="en-US" dirty="0" smtClean="0"/>
              <a:t>In 1954, Ho Chi Minh’s communist forces – the </a:t>
            </a:r>
            <a:r>
              <a:rPr lang="en-US" u="sng" dirty="0" smtClean="0"/>
              <a:t>Viet Minh </a:t>
            </a:r>
            <a:r>
              <a:rPr lang="en-US" dirty="0" smtClean="0"/>
              <a:t>– finally defeated French colonial forces at the battle of </a:t>
            </a:r>
            <a:r>
              <a:rPr lang="en-US" dirty="0" err="1" smtClean="0"/>
              <a:t>Dien</a:t>
            </a:r>
            <a:r>
              <a:rPr lang="en-US" dirty="0" smtClean="0"/>
              <a:t> Bien </a:t>
            </a:r>
            <a:r>
              <a:rPr lang="en-US" dirty="0" err="1" smtClean="0"/>
              <a:t>Phu</a:t>
            </a:r>
            <a:r>
              <a:rPr lang="en-US" dirty="0" smtClean="0"/>
              <a:t>.</a:t>
            </a:r>
          </a:p>
          <a:p>
            <a:r>
              <a:rPr lang="en-US" dirty="0" smtClean="0"/>
              <a:t>Soon after, the 1954 </a:t>
            </a:r>
            <a:r>
              <a:rPr lang="en-US" u="sng" dirty="0" smtClean="0"/>
              <a:t>Geneva Conference</a:t>
            </a:r>
            <a:r>
              <a:rPr lang="en-US" dirty="0" smtClean="0"/>
              <a:t> divided Vietnam into two parts along the 17</a:t>
            </a:r>
            <a:r>
              <a:rPr lang="en-US" baseline="30000" dirty="0" smtClean="0"/>
              <a:t>th</a:t>
            </a:r>
            <a:r>
              <a:rPr lang="en-US" dirty="0" smtClean="0"/>
              <a:t> Parallel.  The north fell under communist control, while the south remained free.</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0654" t="1461" r="2204" b="5572"/>
          <a:stretch/>
        </p:blipFill>
        <p:spPr>
          <a:xfrm>
            <a:off x="200415" y="1690689"/>
            <a:ext cx="3126795" cy="4822844"/>
          </a:xfrm>
          <a:prstGeom prst="rect">
            <a:avLst/>
          </a:prstGeom>
        </p:spPr>
      </p:pic>
    </p:spTree>
    <p:extLst>
      <p:ext uri="{BB962C8B-B14F-4D97-AF65-F5344CB8AC3E}">
        <p14:creationId xmlns:p14="http://schemas.microsoft.com/office/powerpoint/2010/main" val="2462267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latin typeface="AcmeFont" pitchFamily="2" charset="0"/>
              </a:rPr>
              <a:t>South Vietnam</a:t>
            </a:r>
            <a:endParaRPr lang="en-US" dirty="0">
              <a:latin typeface="AcmeFont" pitchFamily="2" charset="0"/>
            </a:endParaRPr>
          </a:p>
        </p:txBody>
      </p:sp>
      <p:sp>
        <p:nvSpPr>
          <p:cNvPr id="3" name="Content Placeholder 2"/>
          <p:cNvSpPr>
            <a:spLocks noGrp="1"/>
          </p:cNvSpPr>
          <p:nvPr>
            <p:ph idx="1"/>
          </p:nvPr>
        </p:nvSpPr>
        <p:spPr>
          <a:xfrm>
            <a:off x="3327210" y="1825624"/>
            <a:ext cx="5346265" cy="4687909"/>
          </a:xfrm>
        </p:spPr>
        <p:txBody>
          <a:bodyPr>
            <a:normAutofit/>
          </a:bodyPr>
          <a:lstStyle/>
          <a:p>
            <a:r>
              <a:rPr lang="en-US" dirty="0" smtClean="0"/>
              <a:t>Under the agreement of the 1954 Geneva Conference, the South part of Vietnam was supposed to allow free elections so the people could decide whether or not to unify with the communist north. </a:t>
            </a:r>
          </a:p>
          <a:p>
            <a:r>
              <a:rPr lang="en-US" dirty="0" smtClean="0"/>
              <a:t>Fearing that he would lose power, however, the leader of South Vietnam </a:t>
            </a:r>
            <a:r>
              <a:rPr lang="en-US" u="sng" dirty="0" smtClean="0"/>
              <a:t>Ngo </a:t>
            </a:r>
            <a:r>
              <a:rPr lang="en-US" u="sng" dirty="0" err="1" smtClean="0"/>
              <a:t>Dinh</a:t>
            </a:r>
            <a:r>
              <a:rPr lang="en-US" u="sng" dirty="0" smtClean="0"/>
              <a:t> Diem</a:t>
            </a:r>
            <a:r>
              <a:rPr lang="en-US" dirty="0" smtClean="0"/>
              <a:t> rigged the elections so he would win.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617" y="1690689"/>
            <a:ext cx="3084593" cy="4246323"/>
          </a:xfrm>
          <a:prstGeom prst="rect">
            <a:avLst/>
          </a:prstGeom>
        </p:spPr>
      </p:pic>
    </p:spTree>
    <p:extLst>
      <p:ext uri="{BB962C8B-B14F-4D97-AF65-F5344CB8AC3E}">
        <p14:creationId xmlns:p14="http://schemas.microsoft.com/office/powerpoint/2010/main" val="27616725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434</Words>
  <Application>Microsoft Office PowerPoint</Application>
  <PresentationFormat>On-screen Show (4:3)</PresentationFormat>
  <Paragraphs>27</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AcmeFont</vt:lpstr>
      <vt:lpstr>Arial</vt:lpstr>
      <vt:lpstr>Calibri</vt:lpstr>
      <vt:lpstr>Calibri Light</vt:lpstr>
      <vt:lpstr>Stencil</vt:lpstr>
      <vt:lpstr>Office Theme</vt:lpstr>
      <vt:lpstr>Vietnam</vt:lpstr>
      <vt:lpstr>PowerPoint Presentation</vt:lpstr>
      <vt:lpstr>“French Indochina”</vt:lpstr>
      <vt:lpstr>Ho Chi Minh</vt:lpstr>
      <vt:lpstr>Ho Chi Minh</vt:lpstr>
      <vt:lpstr>President Eisenhower</vt:lpstr>
      <vt:lpstr>President Eisenhower</vt:lpstr>
      <vt:lpstr>Dien Bien Phu</vt:lpstr>
      <vt:lpstr>South Vietnam</vt:lpstr>
      <vt:lpstr>Civil War in Vietnam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Vietnam</dc:title>
  <dc:creator>Glenn Peyton</dc:creator>
  <cp:lastModifiedBy>Glenn Peyton</cp:lastModifiedBy>
  <cp:revision>8</cp:revision>
  <dcterms:created xsi:type="dcterms:W3CDTF">2015-04-17T01:40:49Z</dcterms:created>
  <dcterms:modified xsi:type="dcterms:W3CDTF">2015-04-17T02:49:12Z</dcterms:modified>
</cp:coreProperties>
</file>